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80" r:id="rId3"/>
    <p:sldId id="294" r:id="rId4"/>
    <p:sldId id="295" r:id="rId5"/>
    <p:sldId id="296" r:id="rId6"/>
    <p:sldId id="297" r:id="rId7"/>
    <p:sldId id="298" r:id="rId8"/>
    <p:sldId id="308" r:id="rId9"/>
    <p:sldId id="311" r:id="rId10"/>
    <p:sldId id="312" r:id="rId11"/>
    <p:sldId id="309" r:id="rId12"/>
    <p:sldId id="313" r:id="rId13"/>
    <p:sldId id="286" r:id="rId14"/>
    <p:sldId id="281" r:id="rId15"/>
    <p:sldId id="299" r:id="rId16"/>
    <p:sldId id="278" r:id="rId17"/>
    <p:sldId id="279" r:id="rId18"/>
    <p:sldId id="284" r:id="rId19"/>
    <p:sldId id="257" r:id="rId20"/>
    <p:sldId id="259" r:id="rId21"/>
    <p:sldId id="260" r:id="rId22"/>
    <p:sldId id="261" r:id="rId23"/>
    <p:sldId id="258" r:id="rId24"/>
    <p:sldId id="271" r:id="rId25"/>
    <p:sldId id="264" r:id="rId26"/>
    <p:sldId id="268" r:id="rId27"/>
    <p:sldId id="269" r:id="rId28"/>
    <p:sldId id="302" r:id="rId29"/>
    <p:sldId id="304" r:id="rId30"/>
    <p:sldId id="305" r:id="rId31"/>
    <p:sldId id="306" r:id="rId32"/>
    <p:sldId id="307" r:id="rId33"/>
    <p:sldId id="285" r:id="rId34"/>
    <p:sldId id="266" r:id="rId35"/>
    <p:sldId id="270" r:id="rId36"/>
    <p:sldId id="291" r:id="rId37"/>
    <p:sldId id="288" r:id="rId38"/>
    <p:sldId id="314" r:id="rId39"/>
    <p:sldId id="292" r:id="rId40"/>
    <p:sldId id="27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56D0"/>
    <a:srgbClr val="CE5253"/>
    <a:srgbClr val="6D9DC3"/>
    <a:srgbClr val="BFBFBF"/>
    <a:srgbClr val="000000"/>
    <a:srgbClr val="FFA9A1"/>
    <a:srgbClr val="CA7F79"/>
    <a:srgbClr val="E8908A"/>
    <a:srgbClr val="E08D86"/>
    <a:srgbClr val="527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6"/>
    <p:restoredTop sz="68525"/>
  </p:normalViewPr>
  <p:slideViewPr>
    <p:cSldViewPr snapToGrid="0" snapToObjects="1">
      <p:cViewPr varScale="1">
        <p:scale>
          <a:sx n="105" d="100"/>
          <a:sy n="105" d="100"/>
        </p:scale>
        <p:origin x="2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F424A-934D-CF4D-9624-684800C50FED}" type="datetimeFigureOut">
              <a:rPr lang="en-US" smtClean="0"/>
              <a:t>9/21/19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B3BB-3C11-8D4B-A9D6-B6C97CD4F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355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54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words, we conclude that there is indeed an association between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balance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probability of 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default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estimated intercept in Table 4.1is typically not of interest; its main purpose is to adjust the average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ﬁttedprobabilities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proportion of ones in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63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given credit card balance will tend to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alower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probability of default than a non-student with the same credit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cardbalance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fact 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04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55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18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92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π_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sum(n)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Change pi to something more palatable == 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54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== given you r input variable </a:t>
            </a:r>
          </a:p>
          <a:p>
            <a:endParaRPr lang="en-US" dirty="0"/>
          </a:p>
          <a:p>
            <a:r>
              <a:rPr lang="en-US" dirty="0"/>
              <a:t>K is the classes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 is the new data X the his is the </a:t>
            </a:r>
            <a:r>
              <a:rPr lang="en-US" dirty="0" err="1"/>
              <a:t>prev</a:t>
            </a:r>
            <a:r>
              <a:rPr lang="en-US" dirty="0"/>
              <a:t> seen data – </a:t>
            </a:r>
            <a:r>
              <a:rPr lang="en-US" dirty="0" err="1"/>
              <a:t>resids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Discuss the </a:t>
            </a:r>
            <a:r>
              <a:rPr lang="en-US" dirty="0" err="1"/>
              <a:t>prob</a:t>
            </a:r>
            <a:r>
              <a:rPr lang="en-US" dirty="0"/>
              <a:t> </a:t>
            </a:r>
            <a:r>
              <a:rPr lang="en-US" dirty="0" err="1"/>
              <a:t>dist</a:t>
            </a:r>
            <a:r>
              <a:rPr lang="en-US" dirty="0"/>
              <a:t> and how important it is to have separate means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45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49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15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39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 this coding implies an ordering on the outcomes, putting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versicolor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between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setosa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verginica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insisting that the diﬀerence between</a:t>
            </a:r>
          </a:p>
          <a:p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Setosa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versicolor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same as the diﬀerence between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Versicolor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virginica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37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 this coding implies an ordering on the outcomes, putting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versicolor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between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setosa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verginica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insisting that the diﬀerence between</a:t>
            </a:r>
          </a:p>
          <a:p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Setosa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versicolor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same as the diﬀerence between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Versicolor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virginica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58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 729.52650 44361.625</a:t>
            </a:r>
          </a:p>
          <a:p>
            <a:pPr marL="228600" indent="-228600">
              <a:buAutoNum type="arabicPlain" startAt="2"/>
            </a:pPr>
            <a:r>
              <a:rPr lang="en-US" dirty="0"/>
              <a:t>No     Yes  817.18041 12106.135</a:t>
            </a:r>
          </a:p>
          <a:p>
            <a:pPr marL="228600" indent="-228600">
              <a:buAutoNum type="arabicPlain" startAt="2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03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cant it be </a:t>
            </a:r>
            <a:r>
              <a:rPr lang="en-US" dirty="0" err="1"/>
              <a:t>horz</a:t>
            </a:r>
            <a:r>
              <a:rPr lang="en-US" dirty="0"/>
              <a:t>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01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terms </a:t>
            </a:r>
          </a:p>
          <a:p>
            <a:endParaRPr lang="en-US" dirty="0"/>
          </a:p>
          <a:p>
            <a:r>
              <a:rPr lang="en-US" dirty="0"/>
              <a:t>B and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05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is your </a:t>
            </a:r>
            <a:r>
              <a:rPr lang="en-US" dirty="0" err="1"/>
              <a:t>params</a:t>
            </a:r>
            <a:r>
              <a:rPr lang="en-US" dirty="0"/>
              <a:t> and X is your input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82B3BB-3C11-8D4B-A9D6-B6C97CD4FA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2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BB1A-6686-8545-AA31-2B3E6669D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605EB-30ED-4C47-A58B-F52BB4E72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F1888-48EB-0543-91DC-DB6A53D7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EC037-F3E1-1D41-BC2D-49857044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A598E-A524-284F-9219-A8DD6DD92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7A64B-7EE5-3640-848C-B256D6D1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F37F1-B8F2-DF4A-A157-F9CA8281C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4AA95-31A8-E649-9E67-9BB3DC69A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64B4D-C9D0-3E47-AA69-5C0171708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470EF-1194-5844-8403-A2DC53A2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2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48577C-3D78-2E45-8D65-7C36A4C82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29F806-25D0-AC43-8CCC-0AC772318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033BC-8825-1F42-AEEF-CB6B42216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C9766-F886-F74E-80AF-886A3078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9162E-5BC3-E540-919D-34BDC199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4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0AAC-B53A-4A4B-A922-D1659FF6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F38DB-9287-404F-8668-64EF15E79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F813C-D66D-FA47-BB2A-A8D32FFF5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20BBC-0022-CD45-9B61-72BDC7339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A85A7-83B8-7D4A-89D1-08F3CEE9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11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E93E-5936-8A43-AFC5-DFCF6723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DFEC2-E3BB-8442-9AA1-257AD6735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F0B8B-0F47-7043-9184-1F050D899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12B7-1B9F-134F-908C-2CA65A7E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27F9E-5133-1F4F-BA11-FD6C66B5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4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1059-88AD-4C4E-9FAA-56D8C4E98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16AC4-A22E-6E43-814A-76A53AE46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E36E8-376C-7D40-9F9A-FB87D0FFB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F695D-7F65-0E4F-990A-3E49BC399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2F2C6-367F-7641-B5C5-30588DAB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B24B7-845B-F44B-8083-457B8A562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2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3A91-5A94-6C4A-A7B9-808FF08D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F7EC7-7380-8042-86AD-02FD8EC32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92012-C05B-134A-A9F9-FB42164893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EA38FC-48AE-8B4F-8905-98FCFCFB3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368F5-385D-F04B-B229-ABD8A2319A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34A1A3-39BD-A34F-B097-394403FF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56EAFC-8C8E-D042-98A7-5D436D31E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CB0BA-750A-6D44-91DA-32C82FF4E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1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0BC9B-098C-BB41-9BA7-91A6D0FB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EF3D8-DCFC-B94A-8D55-C09D7E7F6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90BB2-5CA9-7148-BB90-1D204D7D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D344C-B8E3-8145-ABE5-D2238CF6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4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34B6CB-E51B-0141-B8A8-E87BE159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5DF3E-0E8B-864B-A44E-1391B101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4E4B1-D628-3640-AA6C-71AFDD6FD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99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4438-6BD0-4A45-80AF-F98C900BE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ACE0-8573-CE43-A851-F1E633BC4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10BF2-ABA7-B449-97E8-0DF5FE010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A3634-528F-D145-90AE-811EB3E0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C1ED9-6D8F-2244-86B0-C0C2C0A4E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0E150-F7A5-A44E-A685-43F6C2D6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63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C84B8-2F02-7D40-8773-A55B32140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25EFA-2AC8-BE48-A0EE-2EBFDC2F3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F9C2F-7B20-F346-8B15-16A097EB9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1F1D3-2946-FF44-826F-042FE631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8FEEA-8801-E845-A1ED-DEF3B0E5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7BD71-2089-DD45-8631-388033D7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8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8CD26-BF52-6342-BEF3-3A77FEED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AD323-F65F-9C46-AC3B-10BE6EA7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F2193-CDB9-3942-A651-281C31454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BA1FA-BAB5-4242-8DB3-350B7C63628B}" type="datetimeFigureOut">
              <a:rPr lang="en-US" smtClean="0"/>
              <a:t>9/21/19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16121-5277-F640-BF9E-3F04CF181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88347-1483-5940-ADA0-F656E94B5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003AC-44EE-F74E-BE3E-10E152966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8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owardsdatascience.com/understanding-the-bias-variance-tradeoff-165e6942b22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3625-8929-DD4E-9281-A91F5EC22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A1653-C1FD-4643-921D-E4178C3821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September 24, 2019</a:t>
            </a:r>
          </a:p>
          <a:p>
            <a:r>
              <a:rPr lang="en-US" dirty="0"/>
              <a:t>Anna </a:t>
            </a:r>
            <a:r>
              <a:rPr lang="en-US" dirty="0" err="1"/>
              <a:t>Yeaton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39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1C4F-98F3-994E-A4AB-24C65914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and Selection: Confusion matrix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86C214-D3C7-6A43-8836-064CE1DA3171}"/>
              </a:ext>
            </a:extLst>
          </p:cNvPr>
          <p:cNvCxnSpPr>
            <a:cxnSpLocks/>
          </p:cNvCxnSpPr>
          <p:nvPr/>
        </p:nvCxnSpPr>
        <p:spPr>
          <a:xfrm rot="10800000">
            <a:off x="865632" y="3048000"/>
            <a:ext cx="0" cy="2255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58B30C-5ED2-3644-BB3F-7A42E26D4279}"/>
              </a:ext>
            </a:extLst>
          </p:cNvPr>
          <p:cNvCxnSpPr>
            <a:cxnSpLocks/>
          </p:cNvCxnSpPr>
          <p:nvPr/>
        </p:nvCxnSpPr>
        <p:spPr>
          <a:xfrm rot="10800000" flipH="1">
            <a:off x="865632" y="5303520"/>
            <a:ext cx="248716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3374D73-EAEE-9246-8E85-6CE99CBC2A6F}"/>
              </a:ext>
            </a:extLst>
          </p:cNvPr>
          <p:cNvSpPr/>
          <p:nvPr/>
        </p:nvSpPr>
        <p:spPr>
          <a:xfrm rot="10800000">
            <a:off x="1292352" y="3333560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E0A17C-E8CA-F14E-AF28-DF9612C918EC}"/>
              </a:ext>
            </a:extLst>
          </p:cNvPr>
          <p:cNvSpPr/>
          <p:nvPr/>
        </p:nvSpPr>
        <p:spPr>
          <a:xfrm rot="10800000">
            <a:off x="1557528" y="3254312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0321A9-763F-2740-8666-111D314471C7}"/>
              </a:ext>
            </a:extLst>
          </p:cNvPr>
          <p:cNvSpPr/>
          <p:nvPr/>
        </p:nvSpPr>
        <p:spPr>
          <a:xfrm rot="10800000">
            <a:off x="1353312" y="3599561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0801DC-0390-6B4A-8BAE-154C38557B3A}"/>
              </a:ext>
            </a:extLst>
          </p:cNvPr>
          <p:cNvSpPr/>
          <p:nvPr/>
        </p:nvSpPr>
        <p:spPr>
          <a:xfrm rot="10800000">
            <a:off x="2273808" y="3599561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D12915B-52FA-D648-8B54-3F4424AEB003}"/>
              </a:ext>
            </a:extLst>
          </p:cNvPr>
          <p:cNvSpPr/>
          <p:nvPr/>
        </p:nvSpPr>
        <p:spPr>
          <a:xfrm rot="10800000">
            <a:off x="1557528" y="4451541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F8B541-6931-A444-BADE-27C224956E77}"/>
              </a:ext>
            </a:extLst>
          </p:cNvPr>
          <p:cNvSpPr/>
          <p:nvPr/>
        </p:nvSpPr>
        <p:spPr>
          <a:xfrm rot="10800000">
            <a:off x="1652016" y="468928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33A0A8-E5F3-2941-8630-0EC929E1C246}"/>
              </a:ext>
            </a:extLst>
          </p:cNvPr>
          <p:cNvSpPr/>
          <p:nvPr/>
        </p:nvSpPr>
        <p:spPr>
          <a:xfrm rot="10800000">
            <a:off x="1773936" y="4490340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F36008-6C64-3147-926A-04FA37FDD35F}"/>
              </a:ext>
            </a:extLst>
          </p:cNvPr>
          <p:cNvSpPr/>
          <p:nvPr/>
        </p:nvSpPr>
        <p:spPr>
          <a:xfrm rot="10800000">
            <a:off x="2505456" y="3482912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151D43-9A72-3E42-B0B3-730BAAC797EB}"/>
              </a:ext>
            </a:extLst>
          </p:cNvPr>
          <p:cNvSpPr/>
          <p:nvPr/>
        </p:nvSpPr>
        <p:spPr>
          <a:xfrm rot="10800000">
            <a:off x="2426208" y="4361561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BD38F3B-96D1-C248-B6EF-D7292020B91A}"/>
              </a:ext>
            </a:extLst>
          </p:cNvPr>
          <p:cNvSpPr/>
          <p:nvPr/>
        </p:nvSpPr>
        <p:spPr>
          <a:xfrm rot="10800000">
            <a:off x="2395728" y="4111752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257B2E-EE6B-6347-899E-F982219BD16C}"/>
              </a:ext>
            </a:extLst>
          </p:cNvPr>
          <p:cNvSpPr/>
          <p:nvPr/>
        </p:nvSpPr>
        <p:spPr>
          <a:xfrm rot="10800000">
            <a:off x="2670048" y="4385120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4917CD-0B34-B645-B10F-69FEF6CD5CAE}"/>
              </a:ext>
            </a:extLst>
          </p:cNvPr>
          <p:cNvSpPr/>
          <p:nvPr/>
        </p:nvSpPr>
        <p:spPr>
          <a:xfrm rot="10800000">
            <a:off x="2609088" y="418617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4671D6-7DA9-604B-83A7-AA0395BE83AC}"/>
              </a:ext>
            </a:extLst>
          </p:cNvPr>
          <p:cNvSpPr/>
          <p:nvPr/>
        </p:nvSpPr>
        <p:spPr>
          <a:xfrm rot="10800000">
            <a:off x="2511552" y="456571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A84EA6-517D-2948-945F-F68CADFDE3DF}"/>
              </a:ext>
            </a:extLst>
          </p:cNvPr>
          <p:cNvSpPr/>
          <p:nvPr/>
        </p:nvSpPr>
        <p:spPr>
          <a:xfrm rot="10800000">
            <a:off x="2859025" y="4247833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34991C-66B5-1F4F-A6A0-E730F66A4063}"/>
              </a:ext>
            </a:extLst>
          </p:cNvPr>
          <p:cNvSpPr/>
          <p:nvPr/>
        </p:nvSpPr>
        <p:spPr>
          <a:xfrm rot="10800000">
            <a:off x="2700528" y="4047744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799E3E3-9692-5B4F-9918-228E4B651A79}"/>
              </a:ext>
            </a:extLst>
          </p:cNvPr>
          <p:cNvSpPr/>
          <p:nvPr/>
        </p:nvSpPr>
        <p:spPr>
          <a:xfrm rot="10800000">
            <a:off x="2810256" y="4580351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3DF9DC-5B26-AA4C-9D9D-34791D07E34F}"/>
              </a:ext>
            </a:extLst>
          </p:cNvPr>
          <p:cNvSpPr/>
          <p:nvPr/>
        </p:nvSpPr>
        <p:spPr>
          <a:xfrm rot="10800000">
            <a:off x="2212848" y="4996403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9089DFD-386C-F543-9A15-3C38498CDF9A}"/>
              </a:ext>
            </a:extLst>
          </p:cNvPr>
          <p:cNvSpPr/>
          <p:nvPr/>
        </p:nvSpPr>
        <p:spPr>
          <a:xfrm rot="10800000">
            <a:off x="1069849" y="4616832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7CB1578-8EFD-D04D-988F-5FBC03D1F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021506"/>
              </p:ext>
            </p:extLst>
          </p:nvPr>
        </p:nvGraphicFramePr>
        <p:xfrm>
          <a:off x="4074367" y="1690688"/>
          <a:ext cx="2627378" cy="5120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13689">
                  <a:extLst>
                    <a:ext uri="{9D8B030D-6E8A-4147-A177-3AD203B41FA5}">
                      <a16:colId xmlns:a16="http://schemas.microsoft.com/office/drawing/2014/main" val="2084718858"/>
                    </a:ext>
                  </a:extLst>
                </a:gridCol>
                <a:gridCol w="1313689">
                  <a:extLst>
                    <a:ext uri="{9D8B030D-6E8A-4147-A177-3AD203B41FA5}">
                      <a16:colId xmlns:a16="http://schemas.microsoft.com/office/drawing/2014/main" val="3270233163"/>
                    </a:ext>
                  </a:extLst>
                </a:gridCol>
              </a:tblGrid>
              <a:tr h="205857">
                <a:tc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903869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799635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64014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693170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595841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22994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193899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659932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847631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55698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30975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67769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320537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16038"/>
                  </a:ext>
                </a:extLst>
              </a:tr>
            </a:tbl>
          </a:graphicData>
        </a:graphic>
      </p:graphicFrame>
      <p:graphicFrame>
        <p:nvGraphicFramePr>
          <p:cNvPr id="27" name="Content Placeholder 3">
            <a:extLst>
              <a:ext uri="{FF2B5EF4-FFF2-40B4-BE49-F238E27FC236}">
                <a16:creationId xmlns:a16="http://schemas.microsoft.com/office/drawing/2014/main" id="{47C49B97-4B6F-F84C-8ABA-4419D3866E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7970187"/>
              </p:ext>
            </p:extLst>
          </p:nvPr>
        </p:nvGraphicFramePr>
        <p:xfrm>
          <a:off x="7217664" y="2322723"/>
          <a:ext cx="4133088" cy="426080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59345">
                  <a:extLst>
                    <a:ext uri="{9D8B030D-6E8A-4147-A177-3AD203B41FA5}">
                      <a16:colId xmlns:a16="http://schemas.microsoft.com/office/drawing/2014/main" val="3632059438"/>
                    </a:ext>
                  </a:extLst>
                </a:gridCol>
                <a:gridCol w="1043887">
                  <a:extLst>
                    <a:ext uri="{9D8B030D-6E8A-4147-A177-3AD203B41FA5}">
                      <a16:colId xmlns:a16="http://schemas.microsoft.com/office/drawing/2014/main" val="3438530117"/>
                    </a:ext>
                  </a:extLst>
                </a:gridCol>
                <a:gridCol w="1189672">
                  <a:extLst>
                    <a:ext uri="{9D8B030D-6E8A-4147-A177-3AD203B41FA5}">
                      <a16:colId xmlns:a16="http://schemas.microsoft.com/office/drawing/2014/main" val="3231789259"/>
                    </a:ext>
                  </a:extLst>
                </a:gridCol>
                <a:gridCol w="740184">
                  <a:extLst>
                    <a:ext uri="{9D8B030D-6E8A-4147-A177-3AD203B41FA5}">
                      <a16:colId xmlns:a16="http://schemas.microsoft.com/office/drawing/2014/main" val="1270506739"/>
                    </a:ext>
                  </a:extLst>
                </a:gridCol>
              </a:tblGrid>
              <a:tr h="72788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Red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Blue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581032"/>
                  </a:ext>
                </a:extLst>
              </a:tr>
              <a:tr h="13383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Predicted Red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 Positive (TP) = </a:t>
                      </a:r>
                    </a:p>
                    <a:p>
                      <a:pPr algn="ctr"/>
                      <a:r>
                        <a:rPr lang="en-US" sz="2800" dirty="0"/>
                        <a:t>4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 Positive (FP) =</a:t>
                      </a:r>
                    </a:p>
                    <a:p>
                      <a:pPr algn="ctr"/>
                      <a:r>
                        <a:rPr lang="en-US" sz="2800" dirty="0"/>
                        <a:t> 1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Pred</a:t>
                      </a:r>
                      <a:r>
                        <a:rPr lang="en-US" sz="1600" dirty="0"/>
                        <a:t> R</a:t>
                      </a:r>
                    </a:p>
                    <a:p>
                      <a:pPr algn="ctr"/>
                      <a:r>
                        <a:rPr lang="en-US" sz="2800" dirty="0"/>
                        <a:t>5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119493"/>
                  </a:ext>
                </a:extLst>
              </a:tr>
              <a:tr h="5009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Predicted Blue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 Negative (FN) =</a:t>
                      </a:r>
                    </a:p>
                    <a:p>
                      <a:pPr algn="ctr"/>
                      <a:r>
                        <a:rPr lang="en-US" sz="2800" dirty="0"/>
                        <a:t>2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 Negative</a:t>
                      </a:r>
                    </a:p>
                    <a:p>
                      <a:pPr algn="ctr"/>
                      <a:r>
                        <a:rPr lang="en-US" sz="1600" dirty="0"/>
                        <a:t>(TN) =</a:t>
                      </a:r>
                    </a:p>
                    <a:p>
                      <a:pPr algn="ctr"/>
                      <a:r>
                        <a:rPr lang="en-US" sz="2800" dirty="0"/>
                        <a:t>6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Pred</a:t>
                      </a:r>
                      <a:r>
                        <a:rPr lang="en-US" sz="1600" dirty="0"/>
                        <a:t> B</a:t>
                      </a:r>
                    </a:p>
                    <a:p>
                      <a:pPr algn="ctr"/>
                      <a:r>
                        <a:rPr lang="en-US" sz="2800" dirty="0"/>
                        <a:t>8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80422"/>
                  </a:ext>
                </a:extLst>
              </a:tr>
              <a:tr h="50096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R </a:t>
                      </a:r>
                      <a:r>
                        <a:rPr lang="en-US" sz="2800" dirty="0"/>
                        <a:t>6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B </a:t>
                      </a:r>
                      <a:r>
                        <a:rPr lang="en-US" sz="2800" dirty="0"/>
                        <a:t>7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All</a:t>
                      </a:r>
                      <a:r>
                        <a:rPr lang="en-US" sz="2800" dirty="0"/>
                        <a:t> 13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783208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12E34B-6273-2446-B910-C7DF785D2C2E}"/>
              </a:ext>
            </a:extLst>
          </p:cNvPr>
          <p:cNvCxnSpPr>
            <a:cxnSpLocks/>
          </p:cNvCxnSpPr>
          <p:nvPr/>
        </p:nvCxnSpPr>
        <p:spPr>
          <a:xfrm>
            <a:off x="1597444" y="2818447"/>
            <a:ext cx="1048218" cy="2333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65333C8-2251-1642-A969-CEDD1F7E1A69}"/>
              </a:ext>
            </a:extLst>
          </p:cNvPr>
          <p:cNvSpPr txBox="1"/>
          <p:nvPr/>
        </p:nvSpPr>
        <p:spPr>
          <a:xfrm>
            <a:off x="2212846" y="2987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7521FE-0535-4648-BE11-0A55EEE63322}"/>
              </a:ext>
            </a:extLst>
          </p:cNvPr>
          <p:cNvSpPr txBox="1"/>
          <p:nvPr/>
        </p:nvSpPr>
        <p:spPr>
          <a:xfrm>
            <a:off x="1266232" y="48361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FF16B1-0DB5-F34F-B991-072D02AA0CE0}"/>
              </a:ext>
            </a:extLst>
          </p:cNvPr>
          <p:cNvSpPr txBox="1"/>
          <p:nvPr/>
        </p:nvSpPr>
        <p:spPr>
          <a:xfrm>
            <a:off x="722375" y="2486257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65145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EF2C-CADA-8B4B-9864-B26804DD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Evaluation and Selection: Accuracy, Error rate, Sensitivity and Specificity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46215-0E7E-464E-B024-D8388D556120}"/>
              </a:ext>
            </a:extLst>
          </p:cNvPr>
          <p:cNvSpPr txBox="1"/>
          <p:nvPr/>
        </p:nvSpPr>
        <p:spPr>
          <a:xfrm>
            <a:off x="1898904" y="1987296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1EFCF-CC63-C54E-93F3-931A41DF70DB}"/>
              </a:ext>
            </a:extLst>
          </p:cNvPr>
          <p:cNvSpPr txBox="1"/>
          <p:nvPr/>
        </p:nvSpPr>
        <p:spPr>
          <a:xfrm>
            <a:off x="1898904" y="412443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4F179B-9B1F-9648-AFE1-0C0C540ABE42}"/>
                  </a:ext>
                </a:extLst>
              </p:cNvPr>
              <p:cNvSpPr txBox="1"/>
              <p:nvPr/>
            </p:nvSpPr>
            <p:spPr>
              <a:xfrm>
                <a:off x="1898903" y="2600744"/>
                <a:ext cx="2638158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4F179B-9B1F-9648-AFE1-0C0C540A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03" y="2600744"/>
                <a:ext cx="2638158" cy="668516"/>
              </a:xfrm>
              <a:prstGeom prst="rect">
                <a:avLst/>
              </a:prstGeom>
              <a:blipFill>
                <a:blip r:embed="rId2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B8C36-7593-F047-BDF6-D5973E06817E}"/>
                  </a:ext>
                </a:extLst>
              </p:cNvPr>
              <p:cNvSpPr txBox="1"/>
              <p:nvPr/>
            </p:nvSpPr>
            <p:spPr>
              <a:xfrm>
                <a:off x="1856983" y="4744606"/>
                <a:ext cx="2785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BB8C36-7593-F047-BDF6-D5973E0681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983" y="4744606"/>
                <a:ext cx="2785121" cy="400110"/>
              </a:xfrm>
              <a:prstGeom prst="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111209-EC92-FA4D-88E9-DFBBF1294035}"/>
                  </a:ext>
                </a:extLst>
              </p:cNvPr>
              <p:cNvSpPr txBox="1"/>
              <p:nvPr/>
            </p:nvSpPr>
            <p:spPr>
              <a:xfrm>
                <a:off x="1686295" y="5359793"/>
                <a:ext cx="2621487" cy="9762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𝐸𝑟𝑟𝑜𝑟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111209-EC92-FA4D-88E9-DFBBF1294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295" y="5359793"/>
                <a:ext cx="2621487" cy="9762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AD8D684-79DA-F349-AFCC-EDECF5279B22}"/>
              </a:ext>
            </a:extLst>
          </p:cNvPr>
          <p:cNvSpPr txBox="1"/>
          <p:nvPr/>
        </p:nvSpPr>
        <p:spPr>
          <a:xfrm flipH="1">
            <a:off x="2879466" y="5050278"/>
            <a:ext cx="78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40A3D-3CAA-7D46-AC29-09C5E7844663}"/>
              </a:ext>
            </a:extLst>
          </p:cNvPr>
          <p:cNvSpPr txBox="1"/>
          <p:nvPr/>
        </p:nvSpPr>
        <p:spPr>
          <a:xfrm>
            <a:off x="1898903" y="3237070"/>
            <a:ext cx="369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correctly identified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0D20E-6E79-644E-BE55-142045888992}"/>
              </a:ext>
            </a:extLst>
          </p:cNvPr>
          <p:cNvSpPr txBox="1"/>
          <p:nvPr/>
        </p:nvSpPr>
        <p:spPr>
          <a:xfrm>
            <a:off x="6915912" y="1987296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Sensitivity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916A8-9BC4-1C44-AC4B-76BE4D5F54E3}"/>
              </a:ext>
            </a:extLst>
          </p:cNvPr>
          <p:cNvSpPr txBox="1"/>
          <p:nvPr/>
        </p:nvSpPr>
        <p:spPr>
          <a:xfrm>
            <a:off x="6915912" y="413652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Specificity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A1965-995A-6E4E-9E8E-F7DE1383BD75}"/>
              </a:ext>
            </a:extLst>
          </p:cNvPr>
          <p:cNvSpPr txBox="1"/>
          <p:nvPr/>
        </p:nvSpPr>
        <p:spPr>
          <a:xfrm>
            <a:off x="1898903" y="6122997"/>
            <a:ext cx="369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incorrectly identified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CBFC7B-7425-EE41-A281-8F6A9398ED4C}"/>
                  </a:ext>
                </a:extLst>
              </p:cNvPr>
              <p:cNvSpPr txBox="1"/>
              <p:nvPr/>
            </p:nvSpPr>
            <p:spPr>
              <a:xfrm>
                <a:off x="6915912" y="2583637"/>
                <a:ext cx="2171620" cy="666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CBFC7B-7425-EE41-A281-8F6A9398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912" y="2583637"/>
                <a:ext cx="2171620" cy="666529"/>
              </a:xfrm>
              <a:prstGeom prst="rect">
                <a:avLst/>
              </a:prstGeom>
              <a:blipFill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2F25F52-FBAD-9F49-81C6-33A1BFCDF9EB}"/>
              </a:ext>
            </a:extLst>
          </p:cNvPr>
          <p:cNvSpPr txBox="1"/>
          <p:nvPr/>
        </p:nvSpPr>
        <p:spPr>
          <a:xfrm>
            <a:off x="6915912" y="3237070"/>
            <a:ext cx="315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positive recognition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3EA830-461F-574B-94FD-947F9A49907F}"/>
                  </a:ext>
                </a:extLst>
              </p:cNvPr>
              <p:cNvSpPr txBox="1"/>
              <p:nvPr/>
            </p:nvSpPr>
            <p:spPr>
              <a:xfrm>
                <a:off x="6915912" y="4613323"/>
                <a:ext cx="2200474" cy="666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3EA830-461F-574B-94FD-947F9A499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912" y="4613323"/>
                <a:ext cx="2200474" cy="666529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097BEF9-F6F6-7D4C-BD4F-4FF152C936D2}"/>
              </a:ext>
            </a:extLst>
          </p:cNvPr>
          <p:cNvSpPr txBox="1"/>
          <p:nvPr/>
        </p:nvSpPr>
        <p:spPr>
          <a:xfrm>
            <a:off x="6915912" y="5382646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negative recognition rate</a:t>
            </a:r>
          </a:p>
        </p:txBody>
      </p:sp>
    </p:spTree>
    <p:extLst>
      <p:ext uri="{BB962C8B-B14F-4D97-AF65-F5344CB8AC3E}">
        <p14:creationId xmlns:p14="http://schemas.microsoft.com/office/powerpoint/2010/main" val="218089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EF2C-CADA-8B4B-9864-B26804DD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Evaluation and Selection: Precision, Recall and F-1 measures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46215-0E7E-464E-B024-D8388D556120}"/>
              </a:ext>
            </a:extLst>
          </p:cNvPr>
          <p:cNvSpPr txBox="1"/>
          <p:nvPr/>
        </p:nvSpPr>
        <p:spPr>
          <a:xfrm>
            <a:off x="1898904" y="1987296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1EFCF-CC63-C54E-93F3-931A41DF70DB}"/>
              </a:ext>
            </a:extLst>
          </p:cNvPr>
          <p:cNvSpPr txBox="1"/>
          <p:nvPr/>
        </p:nvSpPr>
        <p:spPr>
          <a:xfrm>
            <a:off x="1898904" y="4124431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Recall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4F179B-9B1F-9648-AFE1-0C0C540ABE42}"/>
                  </a:ext>
                </a:extLst>
              </p:cNvPr>
              <p:cNvSpPr txBox="1"/>
              <p:nvPr/>
            </p:nvSpPr>
            <p:spPr>
              <a:xfrm>
                <a:off x="1898903" y="2600744"/>
                <a:ext cx="2843342" cy="723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4F179B-9B1F-9648-AFE1-0C0C540AB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03" y="2600744"/>
                <a:ext cx="2843342" cy="723147"/>
              </a:xfrm>
              <a:prstGeom prst="rect">
                <a:avLst/>
              </a:prstGeom>
              <a:blipFill>
                <a:blip r:embed="rId3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111209-EC92-FA4D-88E9-DFBBF1294035}"/>
                  </a:ext>
                </a:extLst>
              </p:cNvPr>
              <p:cNvSpPr txBox="1"/>
              <p:nvPr/>
            </p:nvSpPr>
            <p:spPr>
              <a:xfrm>
                <a:off x="1898903" y="4727094"/>
                <a:ext cx="2499274" cy="1030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111209-EC92-FA4D-88E9-DFBBF1294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03" y="4727094"/>
                <a:ext cx="2499274" cy="10309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7D40A3D-3CAA-7D46-AC29-09C5E7844663}"/>
              </a:ext>
            </a:extLst>
          </p:cNvPr>
          <p:cNvSpPr txBox="1"/>
          <p:nvPr/>
        </p:nvSpPr>
        <p:spPr>
          <a:xfrm>
            <a:off x="1898903" y="3373497"/>
            <a:ext cx="369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of data predicted as positive is actually positive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0D20E-6E79-644E-BE55-142045888992}"/>
              </a:ext>
            </a:extLst>
          </p:cNvPr>
          <p:cNvSpPr txBox="1"/>
          <p:nvPr/>
        </p:nvSpPr>
        <p:spPr>
          <a:xfrm>
            <a:off x="6915912" y="1987296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A1965-995A-6E4E-9E8E-F7DE1383BD75}"/>
              </a:ext>
            </a:extLst>
          </p:cNvPr>
          <p:cNvSpPr txBox="1"/>
          <p:nvPr/>
        </p:nvSpPr>
        <p:spPr>
          <a:xfrm>
            <a:off x="1898903" y="5514294"/>
            <a:ext cx="369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Percentage of  positive data was predicted as positive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CBFC7B-7425-EE41-A281-8F6A9398ED4C}"/>
                  </a:ext>
                </a:extLst>
              </p:cNvPr>
              <p:cNvSpPr txBox="1"/>
              <p:nvPr/>
            </p:nvSpPr>
            <p:spPr>
              <a:xfrm>
                <a:off x="6915912" y="2583637"/>
                <a:ext cx="3642792" cy="6818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CBFC7B-7425-EE41-A281-8F6A9398E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912" y="2583637"/>
                <a:ext cx="3642792" cy="681853"/>
              </a:xfrm>
              <a:prstGeom prst="rect">
                <a:avLst/>
              </a:prstGeom>
              <a:blipFill>
                <a:blip r:embed="rId5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2F25F52-FBAD-9F49-81C6-33A1BFCDF9EB}"/>
              </a:ext>
            </a:extLst>
          </p:cNvPr>
          <p:cNvSpPr txBox="1"/>
          <p:nvPr/>
        </p:nvSpPr>
        <p:spPr>
          <a:xfrm>
            <a:off x="7123176" y="3696662"/>
            <a:ext cx="3910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Harmonic mean of precision and recall</a:t>
            </a:r>
          </a:p>
          <a:p>
            <a:endParaRPr lang="en-US" dirty="0"/>
          </a:p>
          <a:p>
            <a:r>
              <a:rPr lang="en-US" dirty="0"/>
              <a:t>Perfect precision and recall result in an F-1 score of 1 </a:t>
            </a:r>
          </a:p>
          <a:p>
            <a:endParaRPr lang="en-US" dirty="0"/>
          </a:p>
          <a:p>
            <a:r>
              <a:rPr lang="en-US" dirty="0"/>
              <a:t>At the absolute worst precision and recall F-1 score will be 0</a:t>
            </a:r>
          </a:p>
        </p:txBody>
      </p:sp>
    </p:spTree>
    <p:extLst>
      <p:ext uri="{BB962C8B-B14F-4D97-AF65-F5344CB8AC3E}">
        <p14:creationId xmlns:p14="http://schemas.microsoft.com/office/powerpoint/2010/main" val="320613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2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80024-A09C-264D-BE3E-4A19326F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 Trade-off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79305-C696-1848-9153-9B1520FF4B79}"/>
              </a:ext>
            </a:extLst>
          </p:cNvPr>
          <p:cNvSpPr txBox="1"/>
          <p:nvPr/>
        </p:nvSpPr>
        <p:spPr>
          <a:xfrm>
            <a:off x="5976388" y="6396335"/>
            <a:ext cx="6215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Seema Singh</a:t>
            </a:r>
          </a:p>
          <a:p>
            <a:r>
              <a:rPr lang="en-US" sz="1200" dirty="0">
                <a:hlinkClick r:id="rId2"/>
              </a:rPr>
              <a:t>https://towardsdatascience.com/understanding-the-bias-variance-tradeoff-165e6942b229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6BB09-DEA4-9B48-A372-AF0A796E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43" y="1872932"/>
            <a:ext cx="10541493" cy="408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2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6A0C-FCB4-4A4B-8991-50DC9837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no free lunch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B21B6-6169-6F42-8B80-9CC482650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one method dominates over other methods on all datasets</a:t>
            </a:r>
          </a:p>
          <a:p>
            <a:r>
              <a:rPr lang="en-US" dirty="0"/>
              <a:t>Decide for a given dataset what method works best by measuring quality of fit for each model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1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3E45-0CE4-184D-A043-BB588C903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Ultimately, we are interested in the 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7A72BF-762E-9640-BB1A-CAFF727321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Conditional probability is the probability of Y given x,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7A72BF-762E-9640-BB1A-CAFF72732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66F767-6FF4-7F46-AED1-ADC2024E1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677074"/>
              </p:ext>
            </p:extLst>
          </p:nvPr>
        </p:nvGraphicFramePr>
        <p:xfrm>
          <a:off x="4381523" y="3263075"/>
          <a:ext cx="2032700" cy="2340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75">
                  <a:extLst>
                    <a:ext uri="{9D8B030D-6E8A-4147-A177-3AD203B41FA5}">
                      <a16:colId xmlns:a16="http://schemas.microsoft.com/office/drawing/2014/main" val="421844991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1505326399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521715681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1363608467"/>
                    </a:ext>
                  </a:extLst>
                </a:gridCol>
              </a:tblGrid>
              <a:tr h="390144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52016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550408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54044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020906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35859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7678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D6348DD-0850-6743-8694-5D6A0046B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697874"/>
              </p:ext>
            </p:extLst>
          </p:nvPr>
        </p:nvGraphicFramePr>
        <p:xfrm>
          <a:off x="6728252" y="3263075"/>
          <a:ext cx="582043" cy="2340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043">
                  <a:extLst>
                    <a:ext uri="{9D8B030D-6E8A-4147-A177-3AD203B41FA5}">
                      <a16:colId xmlns:a16="http://schemas.microsoft.com/office/drawing/2014/main" val="2827607098"/>
                    </a:ext>
                  </a:extLst>
                </a:gridCol>
              </a:tblGrid>
              <a:tr h="390144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860945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05469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278625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57722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6720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7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48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800EA-8FE7-954B-81A0-C39CE8523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D2A11-2215-364A-A779-05DDED28A1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000"/>
                <a:ext cx="10769082" cy="516731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Make an assumption about the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For linear models, we assume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linear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Here we have a p-dimensional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and only p+1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) have to be estimated</a:t>
                </a:r>
              </a:p>
              <a:p>
                <a:r>
                  <a:rPr lang="en-US" dirty="0"/>
                  <a:t>Need to fit model/parameters to the data </a:t>
                </a:r>
              </a:p>
              <a:p>
                <a:pPr lvl="1"/>
                <a:r>
                  <a:rPr lang="en-US" dirty="0"/>
                  <a:t>We need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in a way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do this most commonly by ordinary least squares but there are other methods</a:t>
                </a:r>
              </a:p>
              <a:p>
                <a:r>
                  <a:rPr lang="en-US" dirty="0"/>
                  <a:t>The disadvantage is the possibility of choosing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does not match the true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DBD2A11-2215-364A-A779-05DDED28A1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000"/>
                <a:ext cx="10769082" cy="5167312"/>
              </a:xfrm>
              <a:blipFill>
                <a:blip r:embed="rId2"/>
                <a:stretch>
                  <a:fillRect l="-942" t="-2211" r="-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1A5EF1-3930-BA49-8593-B10F2554300A}"/>
                  </a:ext>
                </a:extLst>
              </p:cNvPr>
              <p:cNvSpPr txBox="1"/>
              <p:nvPr/>
            </p:nvSpPr>
            <p:spPr>
              <a:xfrm>
                <a:off x="1563248" y="2333987"/>
                <a:ext cx="23464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1A5EF1-3930-BA49-8593-B10F25543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248" y="2333987"/>
                <a:ext cx="2346412" cy="369332"/>
              </a:xfrm>
              <a:prstGeom prst="rect">
                <a:avLst/>
              </a:prstGeom>
              <a:blipFill>
                <a:blip r:embed="rId3"/>
                <a:stretch>
                  <a:fillRect l="-2151" r="-53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47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3ADF8-0A55-9B46-AA5B-1272B9B9A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Non-parametric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5667A-4790-9349-8954-C6D0E6C947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Does not make explicit assumptions about the functional form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Avoids assumption of a particular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and can fit a wider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Instead, seeks an estimate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gets as close to the data as possible without being too rough or wiggly</a:t>
                </a:r>
              </a:p>
              <a:p>
                <a:r>
                  <a:rPr lang="en-US" dirty="0"/>
                  <a:t>Disadvantage is that they do not reduce the number of parameters to estimate like parametric models do </a:t>
                </a:r>
              </a:p>
              <a:p>
                <a:pPr lvl="1"/>
                <a:r>
                  <a:rPr lang="en-US" dirty="0"/>
                  <a:t>A large number of observations is required for an accurate estimate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25667A-4790-9349-8954-C6D0E6C947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41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48DEA-BD56-5A4D-9D88-A8745A44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Classifier, an unattainable gold standard for real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2ECB7-F312-A044-8F2D-12E54DEDE3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Assigns the observation to the most likely class given its predictor values</a:t>
                </a:r>
              </a:p>
              <a:p>
                <a:pPr lvl="1"/>
                <a:r>
                  <a:rPr lang="en-US" b="0" dirty="0"/>
                  <a:t>The conditional probability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probability that Y = j, given x0</a:t>
                </a:r>
              </a:p>
              <a:p>
                <a:r>
                  <a:rPr lang="en-US" dirty="0"/>
                  <a:t>Produces the lowest possible error rate, the Bayes error rate</a:t>
                </a:r>
              </a:p>
              <a:p>
                <a:r>
                  <a:rPr lang="en-US" dirty="0"/>
                  <a:t>Disadvantage: For real data we don’t know the conditional distribution of Y given X. Computing Bayes classifier is impossible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F2ECB7-F312-A044-8F2D-12E54DEDE3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69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BF26-8967-7D4D-8313-3FCC5157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9B0DDB-5FC0-DA4D-B256-395FB9309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882" y="1550938"/>
            <a:ext cx="7077173" cy="4990070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9A6390E-80F3-344D-ADB8-28C1B38AF364}"/>
              </a:ext>
            </a:extLst>
          </p:cNvPr>
          <p:cNvGrpSpPr/>
          <p:nvPr/>
        </p:nvGrpSpPr>
        <p:grpSpPr>
          <a:xfrm>
            <a:off x="7717731" y="2831098"/>
            <a:ext cx="3721413" cy="1985962"/>
            <a:chOff x="7632387" y="1550938"/>
            <a:chExt cx="3721413" cy="19859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9D655D-ED3D-DA41-A987-0AC7D775EEC1}"/>
                </a:ext>
              </a:extLst>
            </p:cNvPr>
            <p:cNvSpPr txBox="1"/>
            <p:nvPr/>
          </p:nvSpPr>
          <p:spPr>
            <a:xfrm>
              <a:off x="7632387" y="2220753"/>
              <a:ext cx="10098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 = 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1D17E968-4910-DA43-A91D-53300C33BD10}"/>
                </a:ext>
              </a:extLst>
            </p:cNvPr>
            <p:cNvSpPr/>
            <p:nvPr/>
          </p:nvSpPr>
          <p:spPr>
            <a:xfrm>
              <a:off x="8642279" y="1550938"/>
              <a:ext cx="309261" cy="1985962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DDB434-4E5D-A94B-A0B6-AA19E42F66A4}"/>
                </a:ext>
              </a:extLst>
            </p:cNvPr>
            <p:cNvSpPr txBox="1"/>
            <p:nvPr/>
          </p:nvSpPr>
          <p:spPr>
            <a:xfrm>
              <a:off x="9049964" y="1550938"/>
              <a:ext cx="18229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 if </a:t>
              </a:r>
              <a:r>
                <a:rPr lang="en-US" sz="2800" dirty="0" err="1"/>
                <a:t>setosa</a:t>
              </a:r>
              <a:endParaRPr lang="en-US" sz="2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735A5-6622-2942-A139-A128E80053A7}"/>
                </a:ext>
              </a:extLst>
            </p:cNvPr>
            <p:cNvSpPr txBox="1"/>
            <p:nvPr/>
          </p:nvSpPr>
          <p:spPr>
            <a:xfrm>
              <a:off x="9049964" y="2220753"/>
              <a:ext cx="2303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 if versicolor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EC9DC-5F1E-1246-ADB0-8420D9AF99F0}"/>
                </a:ext>
              </a:extLst>
            </p:cNvPr>
            <p:cNvSpPr txBox="1"/>
            <p:nvPr/>
          </p:nvSpPr>
          <p:spPr>
            <a:xfrm>
              <a:off x="9049964" y="3013680"/>
              <a:ext cx="20842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 if virginica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71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9CD9-063E-D24D-821D-BCB3200B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vs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14CA6-224E-C749-970F-1A7E3672A864}"/>
              </a:ext>
            </a:extLst>
          </p:cNvPr>
          <p:cNvSpPr txBox="1"/>
          <p:nvPr/>
        </p:nvSpPr>
        <p:spPr>
          <a:xfrm>
            <a:off x="1889760" y="1686688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3C493-DEA2-DF41-9E6C-5528A9C94CC3}"/>
              </a:ext>
            </a:extLst>
          </p:cNvPr>
          <p:cNvSpPr txBox="1"/>
          <p:nvPr/>
        </p:nvSpPr>
        <p:spPr>
          <a:xfrm>
            <a:off x="6748272" y="1690688"/>
            <a:ext cx="2600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Classification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239A6-86DF-D84D-B16E-4A4EB12A6D33}"/>
              </a:ext>
            </a:extLst>
          </p:cNvPr>
          <p:cNvSpPr txBox="1"/>
          <p:nvPr/>
        </p:nvSpPr>
        <p:spPr>
          <a:xfrm>
            <a:off x="1706880" y="2434209"/>
            <a:ext cx="28895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Quantitative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Monetary value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BC288-7FC8-4949-BCB1-70BEA049B785}"/>
              </a:ext>
            </a:extLst>
          </p:cNvPr>
          <p:cNvSpPr txBox="1"/>
          <p:nvPr/>
        </p:nvSpPr>
        <p:spPr>
          <a:xfrm>
            <a:off x="6833616" y="2445168"/>
            <a:ext cx="27736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Qualitative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Color</a:t>
            </a:r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BEC29A4-301C-2744-8616-BC9C42BE3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638445"/>
              </p:ext>
            </p:extLst>
          </p:nvPr>
        </p:nvGraphicFramePr>
        <p:xfrm>
          <a:off x="1304544" y="4443614"/>
          <a:ext cx="3694176" cy="212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231392">
                  <a:extLst>
                    <a:ext uri="{9D8B030D-6E8A-4147-A177-3AD203B41FA5}">
                      <a16:colId xmlns:a16="http://schemas.microsoft.com/office/drawing/2014/main" val="2276379805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1648056323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34288907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Height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Monetary value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25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0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2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37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5331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8673FED-9057-8C49-BE93-9FE5837CC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224483"/>
              </p:ext>
            </p:extLst>
          </p:nvPr>
        </p:nvGraphicFramePr>
        <p:xfrm>
          <a:off x="6373368" y="4437149"/>
          <a:ext cx="3694176" cy="212990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231392">
                  <a:extLst>
                    <a:ext uri="{9D8B030D-6E8A-4147-A177-3AD203B41FA5}">
                      <a16:colId xmlns:a16="http://schemas.microsoft.com/office/drawing/2014/main" val="2276379805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1648056323"/>
                    </a:ext>
                  </a:extLst>
                </a:gridCol>
                <a:gridCol w="1231392">
                  <a:extLst>
                    <a:ext uri="{9D8B030D-6E8A-4147-A177-3AD203B41FA5}">
                      <a16:colId xmlns:a16="http://schemas.microsoft.com/office/drawing/2014/main" val="3428890784"/>
                    </a:ext>
                  </a:extLst>
                </a:gridCol>
              </a:tblGrid>
              <a:tr h="425981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025935"/>
                  </a:ext>
                </a:extLst>
              </a:tr>
              <a:tr h="425981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90639"/>
                  </a:ext>
                </a:extLst>
              </a:tr>
              <a:tr h="42598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20734"/>
                  </a:ext>
                </a:extLst>
              </a:tr>
              <a:tr h="425981"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Angry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637421"/>
                  </a:ext>
                </a:extLst>
              </a:tr>
              <a:tr h="425981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Happy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853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957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BF26-8967-7D4D-8313-3FCC5157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9B0DDB-5FC0-DA4D-B256-395FB9309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882" y="1550938"/>
            <a:ext cx="7077173" cy="4990070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9A6390E-80F3-344D-ADB8-28C1B38AF364}"/>
              </a:ext>
            </a:extLst>
          </p:cNvPr>
          <p:cNvGrpSpPr/>
          <p:nvPr/>
        </p:nvGrpSpPr>
        <p:grpSpPr>
          <a:xfrm>
            <a:off x="7632387" y="1690688"/>
            <a:ext cx="3721413" cy="1985962"/>
            <a:chOff x="7632387" y="1550938"/>
            <a:chExt cx="3721413" cy="198596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9D655D-ED3D-DA41-A987-0AC7D775EEC1}"/>
                </a:ext>
              </a:extLst>
            </p:cNvPr>
            <p:cNvSpPr txBox="1"/>
            <p:nvPr/>
          </p:nvSpPr>
          <p:spPr>
            <a:xfrm>
              <a:off x="7632387" y="2220753"/>
              <a:ext cx="10098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 = </a:t>
              </a:r>
            </a:p>
          </p:txBody>
        </p:sp>
        <p:sp>
          <p:nvSpPr>
            <p:cNvPr id="17" name="Left Brace 16">
              <a:extLst>
                <a:ext uri="{FF2B5EF4-FFF2-40B4-BE49-F238E27FC236}">
                  <a16:creationId xmlns:a16="http://schemas.microsoft.com/office/drawing/2014/main" id="{1D17E968-4910-DA43-A91D-53300C33BD10}"/>
                </a:ext>
              </a:extLst>
            </p:cNvPr>
            <p:cNvSpPr/>
            <p:nvPr/>
          </p:nvSpPr>
          <p:spPr>
            <a:xfrm>
              <a:off x="8642279" y="1550938"/>
              <a:ext cx="309261" cy="1985962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DDB434-4E5D-A94B-A0B6-AA19E42F66A4}"/>
                </a:ext>
              </a:extLst>
            </p:cNvPr>
            <p:cNvSpPr txBox="1"/>
            <p:nvPr/>
          </p:nvSpPr>
          <p:spPr>
            <a:xfrm>
              <a:off x="9049964" y="1550938"/>
              <a:ext cx="18229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 if </a:t>
              </a:r>
              <a:r>
                <a:rPr lang="en-US" sz="2800" dirty="0" err="1"/>
                <a:t>setosa</a:t>
              </a:r>
              <a:endParaRPr lang="en-US" sz="2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735A5-6622-2942-A139-A128E80053A7}"/>
                </a:ext>
              </a:extLst>
            </p:cNvPr>
            <p:cNvSpPr txBox="1"/>
            <p:nvPr/>
          </p:nvSpPr>
          <p:spPr>
            <a:xfrm>
              <a:off x="9049964" y="2220753"/>
              <a:ext cx="2303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 if versicolor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5EC9DC-5F1E-1246-ADB0-8420D9AF99F0}"/>
                </a:ext>
              </a:extLst>
            </p:cNvPr>
            <p:cNvSpPr txBox="1"/>
            <p:nvPr/>
          </p:nvSpPr>
          <p:spPr>
            <a:xfrm>
              <a:off x="9049964" y="3013680"/>
              <a:ext cx="20842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 if virginica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489C23-B381-8D47-B6CB-BBCB817CEA50}"/>
              </a:ext>
            </a:extLst>
          </p:cNvPr>
          <p:cNvSpPr txBox="1"/>
          <p:nvPr/>
        </p:nvSpPr>
        <p:spPr>
          <a:xfrm>
            <a:off x="7778497" y="4303776"/>
            <a:ext cx="42306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Orders outcomes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Difference between </a:t>
            </a:r>
            <a:r>
              <a:rPr lang="en-US" sz="2400" b="1" dirty="0" err="1"/>
              <a:t>setosa</a:t>
            </a:r>
            <a:r>
              <a:rPr lang="en-US" sz="2400" dirty="0"/>
              <a:t> and </a:t>
            </a:r>
            <a:r>
              <a:rPr lang="en-US" sz="2400" b="1" dirty="0"/>
              <a:t>versicolor</a:t>
            </a:r>
            <a:r>
              <a:rPr lang="en-US" sz="2400" dirty="0"/>
              <a:t> must be the same as the difference between </a:t>
            </a:r>
            <a:r>
              <a:rPr lang="en-US" sz="2400" b="1" dirty="0"/>
              <a:t>versicolor</a:t>
            </a:r>
            <a:r>
              <a:rPr lang="en-US" sz="2400" dirty="0"/>
              <a:t> and </a:t>
            </a:r>
            <a:r>
              <a:rPr lang="en-US" sz="2400" b="1" dirty="0"/>
              <a:t>virginica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6354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9C580-C573-AA49-B0AC-39AC84FDB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could try linear regression for a binary task </a:t>
            </a:r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3FD1CE89-143B-C94F-A779-C65A97772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0392" y="2045081"/>
            <a:ext cx="4351338" cy="4351338"/>
          </a:xfr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3C5BB89-84DD-6B4F-81CC-DA455E809F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785214"/>
              </p:ext>
            </p:extLst>
          </p:nvPr>
        </p:nvGraphicFramePr>
        <p:xfrm>
          <a:off x="6291101" y="2065744"/>
          <a:ext cx="5315712" cy="202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8928">
                  <a:extLst>
                    <a:ext uri="{9D8B030D-6E8A-4147-A177-3AD203B41FA5}">
                      <a16:colId xmlns:a16="http://schemas.microsoft.com/office/drawing/2014/main" val="2619920117"/>
                    </a:ext>
                  </a:extLst>
                </a:gridCol>
                <a:gridCol w="1243584">
                  <a:extLst>
                    <a:ext uri="{9D8B030D-6E8A-4147-A177-3AD203B41FA5}">
                      <a16:colId xmlns:a16="http://schemas.microsoft.com/office/drawing/2014/main" val="1043174264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595985097"/>
                    </a:ext>
                  </a:extLst>
                </a:gridCol>
                <a:gridCol w="1389888">
                  <a:extLst>
                    <a:ext uri="{9D8B030D-6E8A-4147-A177-3AD203B41FA5}">
                      <a16:colId xmlns:a16="http://schemas.microsoft.com/office/drawing/2014/main" val="2916630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Balance of debt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838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729.52650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44361.625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942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817.18041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12106.135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353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711715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DF1F21B6-3629-8944-BC1B-D786D6614CBD}"/>
              </a:ext>
            </a:extLst>
          </p:cNvPr>
          <p:cNvGrpSpPr/>
          <p:nvPr/>
        </p:nvGrpSpPr>
        <p:grpSpPr>
          <a:xfrm>
            <a:off x="6705795" y="4492480"/>
            <a:ext cx="4152520" cy="1617923"/>
            <a:chOff x="7632387" y="1732848"/>
            <a:chExt cx="4152520" cy="161792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9505E8F-A805-3E4A-8500-DB653FA19D10}"/>
                </a:ext>
              </a:extLst>
            </p:cNvPr>
            <p:cNvSpPr txBox="1"/>
            <p:nvPr/>
          </p:nvSpPr>
          <p:spPr>
            <a:xfrm>
              <a:off x="7632387" y="2220753"/>
              <a:ext cx="10098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Y = </a:t>
              </a:r>
            </a:p>
          </p:txBody>
        </p: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FFCF0273-2D15-6D4F-ACE3-2030D760C104}"/>
                </a:ext>
              </a:extLst>
            </p:cNvPr>
            <p:cNvSpPr/>
            <p:nvPr/>
          </p:nvSpPr>
          <p:spPr>
            <a:xfrm>
              <a:off x="8532551" y="1998675"/>
              <a:ext cx="407685" cy="1090486"/>
            </a:xfrm>
            <a:prstGeom prst="leftBrac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FE55DF-494E-3B4D-A68F-7F67EA6AEE08}"/>
                </a:ext>
              </a:extLst>
            </p:cNvPr>
            <p:cNvSpPr txBox="1"/>
            <p:nvPr/>
          </p:nvSpPr>
          <p:spPr>
            <a:xfrm>
              <a:off x="8972919" y="1732848"/>
              <a:ext cx="28119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 if default = yes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DCC8F0-562A-F94C-87F3-6EBB581B8502}"/>
                </a:ext>
              </a:extLst>
            </p:cNvPr>
            <p:cNvSpPr txBox="1"/>
            <p:nvPr/>
          </p:nvSpPr>
          <p:spPr>
            <a:xfrm>
              <a:off x="8972919" y="2827551"/>
              <a:ext cx="26532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 if default = no</a:t>
              </a:r>
            </a:p>
          </p:txBody>
        </p:sp>
      </p:grpSp>
      <p:pic>
        <p:nvPicPr>
          <p:cNvPr id="42" name="Content Placeholder 32">
            <a:extLst>
              <a:ext uri="{FF2B5EF4-FFF2-40B4-BE49-F238E27FC236}">
                <a16:creationId xmlns:a16="http://schemas.microsoft.com/office/drawing/2014/main" id="{25947014-2FAD-4F43-8505-BC22646A63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754" t="43674" r="-1872" b="47257"/>
          <a:stretch/>
        </p:blipFill>
        <p:spPr>
          <a:xfrm>
            <a:off x="4893730" y="3483334"/>
            <a:ext cx="1493389" cy="1338530"/>
          </a:xfrm>
          <a:prstGeom prst="rect">
            <a:avLst/>
          </a:prstGeom>
        </p:spPr>
      </p:pic>
      <p:pic>
        <p:nvPicPr>
          <p:cNvPr id="43" name="Content Placeholder 32">
            <a:extLst>
              <a:ext uri="{FF2B5EF4-FFF2-40B4-BE49-F238E27FC236}">
                <a16:creationId xmlns:a16="http://schemas.microsoft.com/office/drawing/2014/main" id="{8A1E0834-AEC7-4E4E-81D5-1ADEB2D6D2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88" t="97639" r="49885" b="-490"/>
          <a:stretch/>
        </p:blipFill>
        <p:spPr>
          <a:xfrm>
            <a:off x="2348228" y="6298964"/>
            <a:ext cx="1292439" cy="591822"/>
          </a:xfrm>
          <a:prstGeom prst="rect">
            <a:avLst/>
          </a:prstGeom>
        </p:spPr>
      </p:pic>
      <p:pic>
        <p:nvPicPr>
          <p:cNvPr id="44" name="Content Placeholder 32">
            <a:extLst>
              <a:ext uri="{FF2B5EF4-FFF2-40B4-BE49-F238E27FC236}">
                <a16:creationId xmlns:a16="http://schemas.microsoft.com/office/drawing/2014/main" id="{CE3F16E6-E9C3-0F47-8824-09605CD34B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5" t="46398" r="97653" b="48560"/>
          <a:stretch/>
        </p:blipFill>
        <p:spPr>
          <a:xfrm>
            <a:off x="391582" y="3731245"/>
            <a:ext cx="526542" cy="109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6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E47535-9E58-C546-95F1-169F7F175089}"/>
              </a:ext>
            </a:extLst>
          </p:cNvPr>
          <p:cNvSpPr txBox="1"/>
          <p:nvPr/>
        </p:nvSpPr>
        <p:spPr>
          <a:xfrm>
            <a:off x="2894381" y="2057151"/>
            <a:ext cx="695076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(default ~ balance, data = Default)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DE3F24-6E94-AE4E-B263-36E0059E83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"/>
          <a:stretch/>
        </p:blipFill>
        <p:spPr>
          <a:xfrm>
            <a:off x="3388267" y="2869872"/>
            <a:ext cx="5962999" cy="30567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71FCAE-DB10-C349-804E-49320B8C2380}"/>
              </a:ext>
            </a:extLst>
          </p:cNvPr>
          <p:cNvSpPr txBox="1"/>
          <p:nvPr/>
        </p:nvSpPr>
        <p:spPr>
          <a:xfrm>
            <a:off x="3075361" y="340022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16563F-267E-2C45-A7FC-41A7E1BA9CF7}"/>
              </a:ext>
            </a:extLst>
          </p:cNvPr>
          <p:cNvSpPr txBox="1"/>
          <p:nvPr/>
        </p:nvSpPr>
        <p:spPr>
          <a:xfrm>
            <a:off x="3039897" y="466344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9CED8A-D492-CF40-A839-1388B7D65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model the probability of Y given X, </a:t>
            </a:r>
            <a:r>
              <a:rPr lang="en-US" dirty="0" err="1"/>
              <a:t>Pr</a:t>
            </a:r>
            <a:r>
              <a:rPr lang="en-US" dirty="0"/>
              <a:t>(Y|X), using a linear 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D6876D-FAFA-3744-B340-22DCFBCFD2F8}"/>
              </a:ext>
            </a:extLst>
          </p:cNvPr>
          <p:cNvCxnSpPr>
            <a:cxnSpLocks/>
          </p:cNvCxnSpPr>
          <p:nvPr/>
        </p:nvCxnSpPr>
        <p:spPr>
          <a:xfrm flipH="1" flipV="1">
            <a:off x="3654217" y="5146931"/>
            <a:ext cx="231648" cy="8520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930931-CD1D-CC4D-A604-DBB02B188178}"/>
              </a:ext>
            </a:extLst>
          </p:cNvPr>
          <p:cNvSpPr txBox="1"/>
          <p:nvPr/>
        </p:nvSpPr>
        <p:spPr>
          <a:xfrm>
            <a:off x="3770041" y="6277718"/>
            <a:ext cx="381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Hard to interpret as probabilities</a:t>
            </a: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31955BAF-3977-CD49-8F5E-D8B380B5439B}"/>
              </a:ext>
            </a:extLst>
          </p:cNvPr>
          <p:cNvSpPr/>
          <p:nvPr/>
        </p:nvSpPr>
        <p:spPr>
          <a:xfrm rot="8232743">
            <a:off x="8934591" y="3294133"/>
            <a:ext cx="1821118" cy="916388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57DAB3-A6D4-1C4F-817E-4A218F7ED088}"/>
              </a:ext>
            </a:extLst>
          </p:cNvPr>
          <p:cNvSpPr txBox="1"/>
          <p:nvPr/>
        </p:nvSpPr>
        <p:spPr>
          <a:xfrm>
            <a:off x="5888736" y="5732858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164943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6810-3DCF-504E-8891-453E8754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0A5F9-36C6-ED47-841F-683CDA2F2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0311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Models the probability that Y belongs to a category given X </a:t>
            </a:r>
          </a:p>
          <a:p>
            <a:pPr lvl="1"/>
            <a:r>
              <a:rPr lang="en-US" sz="9600" dirty="0" err="1"/>
              <a:t>Pr</a:t>
            </a:r>
            <a:r>
              <a:rPr lang="en-US" sz="9600" dirty="0"/>
              <a:t>(Y|X) which we abbreviate to p(X)</a:t>
            </a:r>
          </a:p>
          <a:p>
            <a:r>
              <a:rPr lang="en-US" sz="9600" dirty="0"/>
              <a:t>Outputs values between 0 and 1 by using the logistic function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FF299-A04F-3D41-B95A-45E526285417}"/>
                  </a:ext>
                </a:extLst>
              </p:cNvPr>
              <p:cNvSpPr txBox="1"/>
              <p:nvPr/>
            </p:nvSpPr>
            <p:spPr>
              <a:xfrm>
                <a:off x="838200" y="4095525"/>
                <a:ext cx="4424288" cy="9748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b="0" dirty="0"/>
                  <a:t>Logistic function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sz="2800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8FF299-A04F-3D41-B95A-45E526285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95525"/>
                <a:ext cx="4424288" cy="974819"/>
              </a:xfrm>
              <a:prstGeom prst="rect">
                <a:avLst/>
              </a:prstGeom>
              <a:blipFill>
                <a:blip r:embed="rId3"/>
                <a:stretch>
                  <a:fillRect l="-4871" r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72C0DFD-1FC5-864A-99FB-654DEE100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147" y="3077416"/>
            <a:ext cx="5273040" cy="35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7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A175B0-101A-9D44-B9C3-9A204B6F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cont.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24C28D-974B-214B-88A4-B1821E91D1CE}"/>
                  </a:ext>
                </a:extLst>
              </p:cNvPr>
              <p:cNvSpPr txBox="1"/>
              <p:nvPr/>
            </p:nvSpPr>
            <p:spPr>
              <a:xfrm>
                <a:off x="4349496" y="1770080"/>
                <a:ext cx="2676567" cy="11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224C28D-974B-214B-88A4-B1821E91D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496" y="1770080"/>
                <a:ext cx="2676567" cy="1143198"/>
              </a:xfrm>
              <a:prstGeom prst="rect">
                <a:avLst/>
              </a:prstGeom>
              <a:blipFill>
                <a:blip r:embed="rId3"/>
                <a:stretch>
                  <a:fillRect l="-1415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58F32D8-25E5-DA4C-ADA9-AD28ACB7A753}"/>
              </a:ext>
            </a:extLst>
          </p:cNvPr>
          <p:cNvSpPr/>
          <p:nvPr/>
        </p:nvSpPr>
        <p:spPr>
          <a:xfrm>
            <a:off x="5349663" y="1690688"/>
            <a:ext cx="1692063" cy="11126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220B5-5E08-B446-B1EF-9BD762CBE326}"/>
              </a:ext>
            </a:extLst>
          </p:cNvPr>
          <p:cNvSpPr txBox="1"/>
          <p:nvPr/>
        </p:nvSpPr>
        <p:spPr>
          <a:xfrm>
            <a:off x="7532176" y="195438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Logistic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74BF95-9AC9-E945-95E2-F08DADFF8504}"/>
              </a:ext>
            </a:extLst>
          </p:cNvPr>
          <p:cNvSpPr/>
          <p:nvPr/>
        </p:nvSpPr>
        <p:spPr>
          <a:xfrm>
            <a:off x="4333833" y="1976329"/>
            <a:ext cx="732197" cy="4772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47481-CF1C-9043-9384-9D4CC633EB88}"/>
              </a:ext>
            </a:extLst>
          </p:cNvPr>
          <p:cNvSpPr txBox="1"/>
          <p:nvPr/>
        </p:nvSpPr>
        <p:spPr>
          <a:xfrm>
            <a:off x="2862054" y="1954382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</a:t>
            </a:r>
            <a:r>
              <a:rPr lang="en-US" sz="2400" dirty="0"/>
              <a:t>(Y|X)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BC051-6378-AF4B-870F-BEBA9EFEC77A}"/>
              </a:ext>
            </a:extLst>
          </p:cNvPr>
          <p:cNvCxnSpPr>
            <a:cxnSpLocks/>
          </p:cNvCxnSpPr>
          <p:nvPr/>
        </p:nvCxnSpPr>
        <p:spPr>
          <a:xfrm flipV="1">
            <a:off x="3959564" y="2185214"/>
            <a:ext cx="2836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036327-7DCF-9044-B185-B857C1393E4B}"/>
              </a:ext>
            </a:extLst>
          </p:cNvPr>
          <p:cNvCxnSpPr>
            <a:cxnSpLocks/>
          </p:cNvCxnSpPr>
          <p:nvPr/>
        </p:nvCxnSpPr>
        <p:spPr>
          <a:xfrm flipH="1">
            <a:off x="7155114" y="2185213"/>
            <a:ext cx="3770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DCF107-99C0-CD4A-9410-8CE3B4589B38}"/>
                  </a:ext>
                </a:extLst>
              </p:cNvPr>
              <p:cNvSpPr txBox="1"/>
              <p:nvPr/>
            </p:nvSpPr>
            <p:spPr>
              <a:xfrm>
                <a:off x="2257035" y="2950197"/>
                <a:ext cx="6539675" cy="598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∗(1+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DCF107-99C0-CD4A-9410-8CE3B4589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035" y="2950197"/>
                <a:ext cx="6539675" cy="598305"/>
              </a:xfrm>
              <a:prstGeom prst="rect">
                <a:avLst/>
              </a:prstGeom>
              <a:blipFill>
                <a:blip r:embed="rId4"/>
                <a:stretch>
                  <a:fillRect r="-1744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BC63F3-2812-9044-8927-B0D49EB6E9A0}"/>
                  </a:ext>
                </a:extLst>
              </p:cNvPr>
              <p:cNvSpPr txBox="1"/>
              <p:nvPr/>
            </p:nvSpPr>
            <p:spPr>
              <a:xfrm>
                <a:off x="1941600" y="3834841"/>
                <a:ext cx="4590487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BC63F3-2812-9044-8927-B0D49EB6E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600" y="3834841"/>
                <a:ext cx="4590487" cy="386644"/>
              </a:xfrm>
              <a:prstGeom prst="rect">
                <a:avLst/>
              </a:prstGeom>
              <a:blipFill>
                <a:blip r:embed="rId5"/>
                <a:stretch>
                  <a:fillRect l="-829" t="-3226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F0A7BE-8AB3-8041-B834-83E9DB0AD687}"/>
                  </a:ext>
                </a:extLst>
              </p:cNvPr>
              <p:cNvSpPr txBox="1"/>
              <p:nvPr/>
            </p:nvSpPr>
            <p:spPr>
              <a:xfrm>
                <a:off x="4350867" y="4509399"/>
                <a:ext cx="4411977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sup>
                    </m:sSup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2F0A7BE-8AB3-8041-B834-83E9DB0A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867" y="4509399"/>
                <a:ext cx="4411977" cy="386644"/>
              </a:xfrm>
              <a:prstGeom prst="rect">
                <a:avLst/>
              </a:prstGeom>
              <a:blipFill>
                <a:blip r:embed="rId6"/>
                <a:stretch>
                  <a:fillRect l="-3448" t="-15625" r="-287" b="-40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A8911C-71F4-1942-95AE-1FB60A82CF6F}"/>
                  </a:ext>
                </a:extLst>
              </p:cNvPr>
              <p:cNvSpPr txBox="1"/>
              <p:nvPr/>
            </p:nvSpPr>
            <p:spPr>
              <a:xfrm>
                <a:off x="4302903" y="5182382"/>
                <a:ext cx="3932102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∗(1−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A8911C-71F4-1942-95AE-1FB60A82C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903" y="5182382"/>
                <a:ext cx="3932102" cy="386644"/>
              </a:xfrm>
              <a:prstGeom prst="rect">
                <a:avLst/>
              </a:prstGeom>
              <a:blipFill>
                <a:blip r:embed="rId7"/>
                <a:stretch>
                  <a:fillRect l="-2258" t="-3226" r="-1935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1E1108D-4F7F-9940-8FBB-0D8FF4E33227}"/>
              </a:ext>
            </a:extLst>
          </p:cNvPr>
          <p:cNvGrpSpPr/>
          <p:nvPr/>
        </p:nvGrpSpPr>
        <p:grpSpPr>
          <a:xfrm>
            <a:off x="2535682" y="5815631"/>
            <a:ext cx="4021173" cy="832095"/>
            <a:chOff x="2535682" y="5815631"/>
            <a:chExt cx="4021173" cy="8320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7066698-668C-034D-9540-789A1F451C8B}"/>
                    </a:ext>
                  </a:extLst>
                </p:cNvPr>
                <p:cNvSpPr txBox="1"/>
                <p:nvPr/>
              </p:nvSpPr>
              <p:spPr>
                <a:xfrm>
                  <a:off x="3871504" y="5855365"/>
                  <a:ext cx="2685351" cy="778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sup>
                        </m:sSup>
                      </m:oMath>
                    </m:oMathPara>
                  </a14:m>
                  <a:endParaRPr lang="en-US" sz="24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7066698-668C-034D-9540-789A1F451C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1504" y="5855365"/>
                  <a:ext cx="2685351" cy="778996"/>
                </a:xfrm>
                <a:prstGeom prst="rect">
                  <a:avLst/>
                </a:prstGeom>
                <a:blipFill>
                  <a:blip r:embed="rId8"/>
                  <a:stretch>
                    <a:fillRect l="-1887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AE1D88-5DBF-B04F-818F-4B050A91C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9057" y="6244862"/>
              <a:ext cx="28363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83CC13-2566-8D45-B65E-37136219793F}"/>
                </a:ext>
              </a:extLst>
            </p:cNvPr>
            <p:cNvSpPr txBox="1"/>
            <p:nvPr/>
          </p:nvSpPr>
          <p:spPr>
            <a:xfrm>
              <a:off x="2535682" y="6014029"/>
              <a:ext cx="9204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Odds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A96FD6-36E0-BD4F-A5F6-7BAD85534A2E}"/>
                </a:ext>
              </a:extLst>
            </p:cNvPr>
            <p:cNvSpPr/>
            <p:nvPr/>
          </p:nvSpPr>
          <p:spPr>
            <a:xfrm>
              <a:off x="3871504" y="5815631"/>
              <a:ext cx="1284062" cy="83209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049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CA19C-BD55-A343-9FE9-2A213AA26B88}"/>
                  </a:ext>
                </a:extLst>
              </p:cNvPr>
              <p:cNvSpPr txBox="1"/>
              <p:nvPr/>
            </p:nvSpPr>
            <p:spPr>
              <a:xfrm>
                <a:off x="2081802" y="3451865"/>
                <a:ext cx="2685351" cy="778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2CA19C-BD55-A343-9FE9-2A213AA26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802" y="3451865"/>
                <a:ext cx="2685351" cy="778996"/>
              </a:xfrm>
              <a:prstGeom prst="rect">
                <a:avLst/>
              </a:prstGeom>
              <a:blipFill>
                <a:blip r:embed="rId2"/>
                <a:stretch>
                  <a:fillRect l="-1887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28B7353-8A65-5544-A8E0-9E036E7B5B50}"/>
              </a:ext>
            </a:extLst>
          </p:cNvPr>
          <p:cNvSpPr txBox="1"/>
          <p:nvPr/>
        </p:nvSpPr>
        <p:spPr>
          <a:xfrm>
            <a:off x="830737" y="359718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Odds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29A0AF-DE9D-C84F-A996-CB1262554167}"/>
              </a:ext>
            </a:extLst>
          </p:cNvPr>
          <p:cNvSpPr/>
          <p:nvPr/>
        </p:nvSpPr>
        <p:spPr>
          <a:xfrm>
            <a:off x="2081802" y="3355072"/>
            <a:ext cx="1270998" cy="9265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ED787F-C9DF-E741-A10B-111E7E192BA7}"/>
                  </a:ext>
                </a:extLst>
              </p:cNvPr>
              <p:cNvSpPr txBox="1"/>
              <p:nvPr/>
            </p:nvSpPr>
            <p:spPr>
              <a:xfrm>
                <a:off x="1872203" y="4755200"/>
                <a:ext cx="2969083" cy="59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X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6ED787F-C9DF-E741-A10B-111E7E192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203" y="4755200"/>
                <a:ext cx="2969083" cy="590996"/>
              </a:xfrm>
              <a:prstGeom prst="rect">
                <a:avLst/>
              </a:prstGeom>
              <a:blipFill>
                <a:blip r:embed="rId3"/>
                <a:stretch>
                  <a:fillRect l="-4255" r="-3830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1D10D60A-653A-1F40-9F45-8D1EEE657066}"/>
              </a:ext>
            </a:extLst>
          </p:cNvPr>
          <p:cNvSpPr/>
          <p:nvPr/>
        </p:nvSpPr>
        <p:spPr>
          <a:xfrm>
            <a:off x="1833269" y="4618167"/>
            <a:ext cx="1485665" cy="841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9529A-1A35-ED4D-B6B8-B1AAC41DE5C2}"/>
              </a:ext>
            </a:extLst>
          </p:cNvPr>
          <p:cNvSpPr txBox="1"/>
          <p:nvPr/>
        </p:nvSpPr>
        <p:spPr>
          <a:xfrm>
            <a:off x="302853" y="4563607"/>
            <a:ext cx="15199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 Odds</a:t>
            </a:r>
          </a:p>
          <a:p>
            <a:r>
              <a:rPr lang="en-US" sz="2400" dirty="0"/>
              <a:t>Or logit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71C08C-2AC1-9643-81E7-ED7DB9593E19}"/>
                  </a:ext>
                </a:extLst>
              </p:cNvPr>
              <p:cNvSpPr txBox="1"/>
              <p:nvPr/>
            </p:nvSpPr>
            <p:spPr>
              <a:xfrm flipH="1">
                <a:off x="6821131" y="3560787"/>
                <a:ext cx="4014217" cy="3231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Increasing X by one will change the log odds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X and p(X) are not linearly linked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Coefficients are chosen using maximum likelihood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A71C08C-2AC1-9643-81E7-ED7DB959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821131" y="3560787"/>
                <a:ext cx="4014217" cy="3231654"/>
              </a:xfrm>
              <a:prstGeom prst="rect">
                <a:avLst/>
              </a:prstGeom>
              <a:blipFill>
                <a:blip r:embed="rId4"/>
                <a:stretch>
                  <a:fillRect l="-1893" t="-1172" r="-3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1EA6B769-D409-284C-853F-8E78E479F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cont.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4E6A66-69C4-654D-ABF0-4D26A0EFCD23}"/>
              </a:ext>
            </a:extLst>
          </p:cNvPr>
          <p:cNvCxnSpPr>
            <a:cxnSpLocks/>
          </p:cNvCxnSpPr>
          <p:nvPr/>
        </p:nvCxnSpPr>
        <p:spPr>
          <a:xfrm flipV="1">
            <a:off x="1725318" y="3841362"/>
            <a:ext cx="2836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B2C25E-694B-3F43-8E04-8D2060F9B1C0}"/>
              </a:ext>
            </a:extLst>
          </p:cNvPr>
          <p:cNvCxnSpPr>
            <a:cxnSpLocks/>
          </p:cNvCxnSpPr>
          <p:nvPr/>
        </p:nvCxnSpPr>
        <p:spPr>
          <a:xfrm flipV="1">
            <a:off x="1500418" y="5050698"/>
            <a:ext cx="2836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A7C3A5-4A8A-C24E-8D2D-EAA0916882CB}"/>
                  </a:ext>
                </a:extLst>
              </p:cNvPr>
              <p:cNvSpPr txBox="1"/>
              <p:nvPr/>
            </p:nvSpPr>
            <p:spPr>
              <a:xfrm>
                <a:off x="2644849" y="2110086"/>
                <a:ext cx="2676567" cy="11431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A7C3A5-4A8A-C24E-8D2D-EAA091688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849" y="2110086"/>
                <a:ext cx="2676567" cy="1143198"/>
              </a:xfrm>
              <a:prstGeom prst="rect">
                <a:avLst/>
              </a:prstGeom>
              <a:blipFill>
                <a:blip r:embed="rId5"/>
                <a:stretch>
                  <a:fillRect l="-1415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67CA581-520F-DF47-9825-B0BEEE311E62}"/>
              </a:ext>
            </a:extLst>
          </p:cNvPr>
          <p:cNvSpPr/>
          <p:nvPr/>
        </p:nvSpPr>
        <p:spPr>
          <a:xfrm>
            <a:off x="3684465" y="2008298"/>
            <a:ext cx="1692063" cy="11126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68BF72-2B9E-C043-84EE-E2AE0DD7A801}"/>
              </a:ext>
            </a:extLst>
          </p:cNvPr>
          <p:cNvSpPr txBox="1"/>
          <p:nvPr/>
        </p:nvSpPr>
        <p:spPr>
          <a:xfrm>
            <a:off x="5827529" y="2294386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Logistic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62CA4-A34A-D74A-955B-0B9E8634E88D}"/>
              </a:ext>
            </a:extLst>
          </p:cNvPr>
          <p:cNvSpPr/>
          <p:nvPr/>
        </p:nvSpPr>
        <p:spPr>
          <a:xfrm>
            <a:off x="2629186" y="2316335"/>
            <a:ext cx="732197" cy="4772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69A75-33D2-E440-B110-4D84193A4188}"/>
              </a:ext>
            </a:extLst>
          </p:cNvPr>
          <p:cNvSpPr txBox="1"/>
          <p:nvPr/>
        </p:nvSpPr>
        <p:spPr>
          <a:xfrm>
            <a:off x="1157407" y="2294388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Pr</a:t>
            </a:r>
            <a:r>
              <a:rPr lang="en-US" sz="2400" dirty="0"/>
              <a:t>(Y|X)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7E5367-2955-6F42-968C-EBBAFE6E4E23}"/>
              </a:ext>
            </a:extLst>
          </p:cNvPr>
          <p:cNvCxnSpPr>
            <a:cxnSpLocks/>
          </p:cNvCxnSpPr>
          <p:nvPr/>
        </p:nvCxnSpPr>
        <p:spPr>
          <a:xfrm flipV="1">
            <a:off x="2254917" y="2525220"/>
            <a:ext cx="28363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B440D7-C1F2-7C42-B79F-44EBE86F0F66}"/>
              </a:ext>
            </a:extLst>
          </p:cNvPr>
          <p:cNvCxnSpPr>
            <a:cxnSpLocks/>
          </p:cNvCxnSpPr>
          <p:nvPr/>
        </p:nvCxnSpPr>
        <p:spPr>
          <a:xfrm flipH="1">
            <a:off x="5450467" y="2525219"/>
            <a:ext cx="3770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243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6C579-6B7F-5542-9179-08D362F1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logistic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C5DBD-A225-BD40-9207-1310860A65CA}"/>
              </a:ext>
            </a:extLst>
          </p:cNvPr>
          <p:cNvSpPr txBox="1"/>
          <p:nvPr/>
        </p:nvSpPr>
        <p:spPr>
          <a:xfrm>
            <a:off x="1071396" y="1627085"/>
            <a:ext cx="9575075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logistic_regression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(default ~ balance, data = Default, 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	family = binomial)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logistic_regression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EEE552-45CF-744E-B36C-C7F85CAA46FD}"/>
              </a:ext>
            </a:extLst>
          </p:cNvPr>
          <p:cNvSpPr txBox="1"/>
          <p:nvPr/>
        </p:nvSpPr>
        <p:spPr>
          <a:xfrm>
            <a:off x="1071396" y="2593703"/>
            <a:ext cx="7629012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Estimate Std. Error z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-1.065e+01  3.612e-01  -29.49   &lt;2e-16 ***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balance      5.499e-03  2.204e-04   24.95   &lt;2e-16 ***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47ADFF-F036-1A4D-9270-9D2235A37714}"/>
              </a:ext>
            </a:extLst>
          </p:cNvPr>
          <p:cNvCxnSpPr>
            <a:cxnSpLocks/>
          </p:cNvCxnSpPr>
          <p:nvPr/>
        </p:nvCxnSpPr>
        <p:spPr>
          <a:xfrm flipV="1">
            <a:off x="4394835" y="3742267"/>
            <a:ext cx="491067" cy="736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B998B2-B551-3C42-A657-1FF5057B4606}"/>
              </a:ext>
            </a:extLst>
          </p:cNvPr>
          <p:cNvSpPr txBox="1"/>
          <p:nvPr/>
        </p:nvSpPr>
        <p:spPr>
          <a:xfrm>
            <a:off x="3320596" y="4572000"/>
            <a:ext cx="2538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of coefficient estimates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FBCA70-AA9E-CA44-8B3E-384D6116034A}"/>
              </a:ext>
            </a:extLst>
          </p:cNvPr>
          <p:cNvCxnSpPr>
            <a:cxnSpLocks/>
          </p:cNvCxnSpPr>
          <p:nvPr/>
        </p:nvCxnSpPr>
        <p:spPr>
          <a:xfrm flipH="1" flipV="1">
            <a:off x="6459039" y="3742267"/>
            <a:ext cx="668231" cy="56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4B23CB0-BCBA-A149-A234-E87DFEADC330}"/>
              </a:ext>
            </a:extLst>
          </p:cNvPr>
          <p:cNvSpPr txBox="1"/>
          <p:nvPr/>
        </p:nvSpPr>
        <p:spPr>
          <a:xfrm>
            <a:off x="6096000" y="4433500"/>
            <a:ext cx="330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Evidence against the null hypothesis that default does not depend on balance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DCCC09-E73F-1940-8542-308A7B00CC4B}"/>
              </a:ext>
            </a:extLst>
          </p:cNvPr>
          <p:cNvSpPr/>
          <p:nvPr/>
        </p:nvSpPr>
        <p:spPr>
          <a:xfrm>
            <a:off x="1071396" y="3454400"/>
            <a:ext cx="7629012" cy="30403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50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E30B-E571-C647-9A6D-F252DB6E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C9405-8E7B-094A-BC30-7665B83DD471}"/>
              </a:ext>
            </a:extLst>
          </p:cNvPr>
          <p:cNvSpPr txBox="1"/>
          <p:nvPr/>
        </p:nvSpPr>
        <p:spPr>
          <a:xfrm>
            <a:off x="1071396" y="1627085"/>
            <a:ext cx="9575075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logistic_regression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(default ~ balance + student + income, data = Default,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	family = binomial)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summary(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logistic_regression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97A12-3DF3-1A43-BEE1-D7710B520CDE}"/>
              </a:ext>
            </a:extLst>
          </p:cNvPr>
          <p:cNvSpPr txBox="1"/>
          <p:nvPr/>
        </p:nvSpPr>
        <p:spPr>
          <a:xfrm>
            <a:off x="1071396" y="2750546"/>
            <a:ext cx="7629012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Coefficients: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Estimate Std. Error z value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(&gt;|z|)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(Intercept) -1.087e+01  4.923e-01 -22.080  &lt; 2e-16 ***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balance      5.737e-03  2.319e-04  24.738  &lt; 2e-16 ***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studentYes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-6.468e-01  2.363e-01  -2.738  0.00619 **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income       3.033e-06  8.203e-06   0.370  0.71152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DCD72E-285E-3B49-AF8F-CB72545BCA60}"/>
              </a:ext>
            </a:extLst>
          </p:cNvPr>
          <p:cNvCxnSpPr/>
          <p:nvPr/>
        </p:nvCxnSpPr>
        <p:spPr>
          <a:xfrm flipV="1">
            <a:off x="1964267" y="413173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A4BBCE-01F9-4140-B4F4-360C211480A2}"/>
              </a:ext>
            </a:extLst>
          </p:cNvPr>
          <p:cNvSpPr txBox="1"/>
          <p:nvPr/>
        </p:nvSpPr>
        <p:spPr>
          <a:xfrm>
            <a:off x="838200" y="5008896"/>
            <a:ext cx="25383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coefficient indicates that for a fixed value of balance and income, a student is less likely to default than a non-student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784E21-4C87-E845-A54D-43B4A7141475}"/>
              </a:ext>
            </a:extLst>
          </p:cNvPr>
          <p:cNvCxnSpPr>
            <a:cxnSpLocks/>
          </p:cNvCxnSpPr>
          <p:nvPr/>
        </p:nvCxnSpPr>
        <p:spPr>
          <a:xfrm flipH="1" flipV="1">
            <a:off x="6773333" y="3842484"/>
            <a:ext cx="508000" cy="1047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CB44C5-89B2-0C44-B0DE-4DBA5827CB11}"/>
              </a:ext>
            </a:extLst>
          </p:cNvPr>
          <p:cNvSpPr txBox="1"/>
          <p:nvPr/>
        </p:nvSpPr>
        <p:spPr>
          <a:xfrm>
            <a:off x="6773333" y="4889669"/>
            <a:ext cx="2538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Largest z statistic indicates that balance is the most important determinant of default </a:t>
            </a:r>
          </a:p>
        </p:txBody>
      </p:sp>
    </p:spTree>
    <p:extLst>
      <p:ext uri="{BB962C8B-B14F-4D97-AF65-F5344CB8AC3E}">
        <p14:creationId xmlns:p14="http://schemas.microsoft.com/office/powerpoint/2010/main" val="1709180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436A-8AB9-7E4C-878C-C829E27A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(KNN)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FF612-708A-914B-A162-EA04B31B87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an integer K (the number of neighbors to consider) and an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FF612-708A-914B-A162-EA04B31B8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EEF7CC-396A-474B-A4EF-C2565C16A003}"/>
              </a:ext>
            </a:extLst>
          </p:cNvPr>
          <p:cNvCxnSpPr/>
          <p:nvPr/>
        </p:nvCxnSpPr>
        <p:spPr>
          <a:xfrm>
            <a:off x="5876544" y="4352544"/>
            <a:ext cx="0" cy="2255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63EB6D-5118-1A45-8F2B-E1F918DDDAF6}"/>
              </a:ext>
            </a:extLst>
          </p:cNvPr>
          <p:cNvCxnSpPr>
            <a:cxnSpLocks/>
          </p:cNvCxnSpPr>
          <p:nvPr/>
        </p:nvCxnSpPr>
        <p:spPr>
          <a:xfrm flipH="1">
            <a:off x="5876544" y="6608064"/>
            <a:ext cx="248716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0933557-4414-DD42-BEF7-FA23CE752F2A}"/>
              </a:ext>
            </a:extLst>
          </p:cNvPr>
          <p:cNvSpPr/>
          <p:nvPr/>
        </p:nvSpPr>
        <p:spPr>
          <a:xfrm>
            <a:off x="6303264" y="4638104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B5ADDC-315D-C94E-9AED-0C4F874C7C30}"/>
              </a:ext>
            </a:extLst>
          </p:cNvPr>
          <p:cNvSpPr/>
          <p:nvPr/>
        </p:nvSpPr>
        <p:spPr>
          <a:xfrm>
            <a:off x="6568440" y="455885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18100-1F02-4A48-AD76-602E9F66E231}"/>
              </a:ext>
            </a:extLst>
          </p:cNvPr>
          <p:cNvSpPr/>
          <p:nvPr/>
        </p:nvSpPr>
        <p:spPr>
          <a:xfrm>
            <a:off x="6364224" y="490410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E54FD3-A0B2-2640-83FC-87D67A039188}"/>
              </a:ext>
            </a:extLst>
          </p:cNvPr>
          <p:cNvSpPr/>
          <p:nvPr/>
        </p:nvSpPr>
        <p:spPr>
          <a:xfrm>
            <a:off x="7284720" y="490410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7324AB-FA0B-0245-8DEE-B44CE39B68D7}"/>
              </a:ext>
            </a:extLst>
          </p:cNvPr>
          <p:cNvSpPr/>
          <p:nvPr/>
        </p:nvSpPr>
        <p:spPr>
          <a:xfrm>
            <a:off x="6568440" y="575608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11C116-29F3-9D4E-B038-29EEB31E3043}"/>
              </a:ext>
            </a:extLst>
          </p:cNvPr>
          <p:cNvSpPr/>
          <p:nvPr/>
        </p:nvSpPr>
        <p:spPr>
          <a:xfrm>
            <a:off x="6662928" y="5993829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89068-4EF2-274B-B64B-77A79FC06A75}"/>
              </a:ext>
            </a:extLst>
          </p:cNvPr>
          <p:cNvSpPr/>
          <p:nvPr/>
        </p:nvSpPr>
        <p:spPr>
          <a:xfrm>
            <a:off x="6784848" y="5794884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B45985-9F23-5148-A69F-9017FE6F4A80}"/>
              </a:ext>
            </a:extLst>
          </p:cNvPr>
          <p:cNvSpPr/>
          <p:nvPr/>
        </p:nvSpPr>
        <p:spPr>
          <a:xfrm>
            <a:off x="7516368" y="478745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36264B-1748-3349-9F95-F3AFA63650C8}"/>
              </a:ext>
            </a:extLst>
          </p:cNvPr>
          <p:cNvSpPr/>
          <p:nvPr/>
        </p:nvSpPr>
        <p:spPr>
          <a:xfrm>
            <a:off x="7437120" y="566610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99EEFB-54AF-1A48-A4B6-601DE10A676A}"/>
              </a:ext>
            </a:extLst>
          </p:cNvPr>
          <p:cNvSpPr/>
          <p:nvPr/>
        </p:nvSpPr>
        <p:spPr>
          <a:xfrm>
            <a:off x="7406640" y="5416296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CC688B-705F-F344-A4EB-9A81F75793D5}"/>
              </a:ext>
            </a:extLst>
          </p:cNvPr>
          <p:cNvSpPr/>
          <p:nvPr/>
        </p:nvSpPr>
        <p:spPr>
          <a:xfrm>
            <a:off x="7680960" y="5689664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F7D87E-7245-6C43-9099-17DAC3D21280}"/>
              </a:ext>
            </a:extLst>
          </p:cNvPr>
          <p:cNvSpPr/>
          <p:nvPr/>
        </p:nvSpPr>
        <p:spPr>
          <a:xfrm>
            <a:off x="7620000" y="5490719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31E001-D18C-EE49-899C-CA36AFE5EBC5}"/>
              </a:ext>
            </a:extLst>
          </p:cNvPr>
          <p:cNvSpPr/>
          <p:nvPr/>
        </p:nvSpPr>
        <p:spPr>
          <a:xfrm>
            <a:off x="7522464" y="5870259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C0920A-4D1A-FB4B-BC3E-275F1AD62357}"/>
              </a:ext>
            </a:extLst>
          </p:cNvPr>
          <p:cNvSpPr/>
          <p:nvPr/>
        </p:nvSpPr>
        <p:spPr>
          <a:xfrm>
            <a:off x="7869937" y="5552377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D46731-09AC-4949-B18D-E66A9ED3594C}"/>
              </a:ext>
            </a:extLst>
          </p:cNvPr>
          <p:cNvSpPr/>
          <p:nvPr/>
        </p:nvSpPr>
        <p:spPr>
          <a:xfrm>
            <a:off x="7711440" y="5352288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FE1856-3DEB-8247-B22D-822125054D0D}"/>
              </a:ext>
            </a:extLst>
          </p:cNvPr>
          <p:cNvSpPr/>
          <p:nvPr/>
        </p:nvSpPr>
        <p:spPr>
          <a:xfrm>
            <a:off x="7821168" y="588489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78F959-FC34-9942-A771-DBBD024BFA41}"/>
              </a:ext>
            </a:extLst>
          </p:cNvPr>
          <p:cNvSpPr/>
          <p:nvPr/>
        </p:nvSpPr>
        <p:spPr>
          <a:xfrm>
            <a:off x="7223760" y="6300947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F3F7DC-DC89-EB4A-AA78-2D6A43803CF1}"/>
              </a:ext>
            </a:extLst>
          </p:cNvPr>
          <p:cNvSpPr/>
          <p:nvPr/>
        </p:nvSpPr>
        <p:spPr>
          <a:xfrm>
            <a:off x="6080761" y="592137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1AFE33-A209-F54D-96D6-6A807AF07BA7}"/>
              </a:ext>
            </a:extLst>
          </p:cNvPr>
          <p:cNvSpPr/>
          <p:nvPr/>
        </p:nvSpPr>
        <p:spPr>
          <a:xfrm>
            <a:off x="7022592" y="4598480"/>
            <a:ext cx="121920" cy="12801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6C67F-5D94-F148-B3E7-9A8ECDDD256E}"/>
              </a:ext>
            </a:extLst>
          </p:cNvPr>
          <p:cNvSpPr txBox="1"/>
          <p:nvPr/>
        </p:nvSpPr>
        <p:spPr>
          <a:xfrm>
            <a:off x="7151754" y="40377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data x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99133B-64ED-6A43-8153-8F491899A09C}"/>
              </a:ext>
            </a:extLst>
          </p:cNvPr>
          <p:cNvCxnSpPr>
            <a:endCxn id="27" idx="7"/>
          </p:cNvCxnSpPr>
          <p:nvPr/>
        </p:nvCxnSpPr>
        <p:spPr>
          <a:xfrm flipH="1">
            <a:off x="7126657" y="4352544"/>
            <a:ext cx="432383" cy="26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906622-A1B1-1E42-B6E4-E8AF00AE8475}"/>
              </a:ext>
            </a:extLst>
          </p:cNvPr>
          <p:cNvSpPr txBox="1"/>
          <p:nvPr/>
        </p:nvSpPr>
        <p:spPr>
          <a:xfrm>
            <a:off x="9373387" y="4851464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A975C0-A779-9C44-9AC6-B55E4E350594}"/>
              </a:ext>
            </a:extLst>
          </p:cNvPr>
          <p:cNvSpPr txBox="1"/>
          <p:nvPr/>
        </p:nvSpPr>
        <p:spPr>
          <a:xfrm>
            <a:off x="9490211" y="590505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5C843C-0054-CE4D-8DC0-4D5C8785B615}"/>
              </a:ext>
            </a:extLst>
          </p:cNvPr>
          <p:cNvSpPr txBox="1"/>
          <p:nvPr/>
        </p:nvSpPr>
        <p:spPr>
          <a:xfrm>
            <a:off x="9503585" y="62570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52F178-42E6-3E49-9D75-8FC8F4A7E31D}"/>
              </a:ext>
            </a:extLst>
          </p:cNvPr>
          <p:cNvSpPr txBox="1"/>
          <p:nvPr/>
        </p:nvSpPr>
        <p:spPr>
          <a:xfrm>
            <a:off x="9373387" y="551476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54044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436A-8AB9-7E4C-878C-C829E27A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(KNN)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FF612-708A-914B-A162-EA04B31B87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an integer K (the number of neighbors to consider) and an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Identify K points in the training data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FF612-708A-914B-A162-EA04B31B8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EEF7CC-396A-474B-A4EF-C2565C16A003}"/>
              </a:ext>
            </a:extLst>
          </p:cNvPr>
          <p:cNvCxnSpPr/>
          <p:nvPr/>
        </p:nvCxnSpPr>
        <p:spPr>
          <a:xfrm>
            <a:off x="5876544" y="4352544"/>
            <a:ext cx="0" cy="2255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63EB6D-5118-1A45-8F2B-E1F918DDDAF6}"/>
              </a:ext>
            </a:extLst>
          </p:cNvPr>
          <p:cNvCxnSpPr>
            <a:cxnSpLocks/>
          </p:cNvCxnSpPr>
          <p:nvPr/>
        </p:nvCxnSpPr>
        <p:spPr>
          <a:xfrm flipH="1">
            <a:off x="5876544" y="6608064"/>
            <a:ext cx="248716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0933557-4414-DD42-BEF7-FA23CE752F2A}"/>
              </a:ext>
            </a:extLst>
          </p:cNvPr>
          <p:cNvSpPr/>
          <p:nvPr/>
        </p:nvSpPr>
        <p:spPr>
          <a:xfrm>
            <a:off x="6303264" y="4638104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B5ADDC-315D-C94E-9AED-0C4F874C7C30}"/>
              </a:ext>
            </a:extLst>
          </p:cNvPr>
          <p:cNvSpPr/>
          <p:nvPr/>
        </p:nvSpPr>
        <p:spPr>
          <a:xfrm>
            <a:off x="6568440" y="455885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18100-1F02-4A48-AD76-602E9F66E231}"/>
              </a:ext>
            </a:extLst>
          </p:cNvPr>
          <p:cNvSpPr/>
          <p:nvPr/>
        </p:nvSpPr>
        <p:spPr>
          <a:xfrm>
            <a:off x="6364224" y="490410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E54FD3-A0B2-2640-83FC-87D67A039188}"/>
              </a:ext>
            </a:extLst>
          </p:cNvPr>
          <p:cNvSpPr/>
          <p:nvPr/>
        </p:nvSpPr>
        <p:spPr>
          <a:xfrm>
            <a:off x="7284720" y="490410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7324AB-FA0B-0245-8DEE-B44CE39B68D7}"/>
              </a:ext>
            </a:extLst>
          </p:cNvPr>
          <p:cNvSpPr/>
          <p:nvPr/>
        </p:nvSpPr>
        <p:spPr>
          <a:xfrm>
            <a:off x="6568440" y="575608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11C116-29F3-9D4E-B038-29EEB31E3043}"/>
              </a:ext>
            </a:extLst>
          </p:cNvPr>
          <p:cNvSpPr/>
          <p:nvPr/>
        </p:nvSpPr>
        <p:spPr>
          <a:xfrm>
            <a:off x="6662928" y="5993829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89068-4EF2-274B-B64B-77A79FC06A75}"/>
              </a:ext>
            </a:extLst>
          </p:cNvPr>
          <p:cNvSpPr/>
          <p:nvPr/>
        </p:nvSpPr>
        <p:spPr>
          <a:xfrm>
            <a:off x="6784848" y="5794884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B45985-9F23-5148-A69F-9017FE6F4A80}"/>
              </a:ext>
            </a:extLst>
          </p:cNvPr>
          <p:cNvSpPr/>
          <p:nvPr/>
        </p:nvSpPr>
        <p:spPr>
          <a:xfrm>
            <a:off x="7516368" y="478745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36264B-1748-3349-9F95-F3AFA63650C8}"/>
              </a:ext>
            </a:extLst>
          </p:cNvPr>
          <p:cNvSpPr/>
          <p:nvPr/>
        </p:nvSpPr>
        <p:spPr>
          <a:xfrm>
            <a:off x="7437120" y="566610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99EEFB-54AF-1A48-A4B6-601DE10A676A}"/>
              </a:ext>
            </a:extLst>
          </p:cNvPr>
          <p:cNvSpPr/>
          <p:nvPr/>
        </p:nvSpPr>
        <p:spPr>
          <a:xfrm>
            <a:off x="7406640" y="5416296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CC688B-705F-F344-A4EB-9A81F75793D5}"/>
              </a:ext>
            </a:extLst>
          </p:cNvPr>
          <p:cNvSpPr/>
          <p:nvPr/>
        </p:nvSpPr>
        <p:spPr>
          <a:xfrm>
            <a:off x="7680960" y="5689664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F7D87E-7245-6C43-9099-17DAC3D21280}"/>
              </a:ext>
            </a:extLst>
          </p:cNvPr>
          <p:cNvSpPr/>
          <p:nvPr/>
        </p:nvSpPr>
        <p:spPr>
          <a:xfrm>
            <a:off x="7620000" y="5490719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31E001-D18C-EE49-899C-CA36AFE5EBC5}"/>
              </a:ext>
            </a:extLst>
          </p:cNvPr>
          <p:cNvSpPr/>
          <p:nvPr/>
        </p:nvSpPr>
        <p:spPr>
          <a:xfrm>
            <a:off x="7522464" y="5870259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C0920A-4D1A-FB4B-BC3E-275F1AD62357}"/>
              </a:ext>
            </a:extLst>
          </p:cNvPr>
          <p:cNvSpPr/>
          <p:nvPr/>
        </p:nvSpPr>
        <p:spPr>
          <a:xfrm>
            <a:off x="7869937" y="5552377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D46731-09AC-4949-B18D-E66A9ED3594C}"/>
              </a:ext>
            </a:extLst>
          </p:cNvPr>
          <p:cNvSpPr/>
          <p:nvPr/>
        </p:nvSpPr>
        <p:spPr>
          <a:xfrm>
            <a:off x="7711440" y="5352288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FE1856-3DEB-8247-B22D-822125054D0D}"/>
              </a:ext>
            </a:extLst>
          </p:cNvPr>
          <p:cNvSpPr/>
          <p:nvPr/>
        </p:nvSpPr>
        <p:spPr>
          <a:xfrm>
            <a:off x="7821168" y="588489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78F959-FC34-9942-A771-DBBD024BFA41}"/>
              </a:ext>
            </a:extLst>
          </p:cNvPr>
          <p:cNvSpPr/>
          <p:nvPr/>
        </p:nvSpPr>
        <p:spPr>
          <a:xfrm>
            <a:off x="7223760" y="6300947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F3F7DC-DC89-EB4A-AA78-2D6A43803CF1}"/>
              </a:ext>
            </a:extLst>
          </p:cNvPr>
          <p:cNvSpPr/>
          <p:nvPr/>
        </p:nvSpPr>
        <p:spPr>
          <a:xfrm>
            <a:off x="6080761" y="592137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1AFE33-A209-F54D-96D6-6A807AF07BA7}"/>
              </a:ext>
            </a:extLst>
          </p:cNvPr>
          <p:cNvSpPr/>
          <p:nvPr/>
        </p:nvSpPr>
        <p:spPr>
          <a:xfrm>
            <a:off x="7022592" y="4598480"/>
            <a:ext cx="121920" cy="12801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6C67F-5D94-F148-B3E7-9A8ECDDD256E}"/>
              </a:ext>
            </a:extLst>
          </p:cNvPr>
          <p:cNvSpPr txBox="1"/>
          <p:nvPr/>
        </p:nvSpPr>
        <p:spPr>
          <a:xfrm>
            <a:off x="7151754" y="40377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data x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99133B-64ED-6A43-8153-8F491899A09C}"/>
              </a:ext>
            </a:extLst>
          </p:cNvPr>
          <p:cNvCxnSpPr>
            <a:endCxn id="27" idx="7"/>
          </p:cNvCxnSpPr>
          <p:nvPr/>
        </p:nvCxnSpPr>
        <p:spPr>
          <a:xfrm flipH="1">
            <a:off x="7126657" y="4352544"/>
            <a:ext cx="432383" cy="26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906622-A1B1-1E42-B6E4-E8AF00AE8475}"/>
              </a:ext>
            </a:extLst>
          </p:cNvPr>
          <p:cNvSpPr txBox="1"/>
          <p:nvPr/>
        </p:nvSpPr>
        <p:spPr>
          <a:xfrm>
            <a:off x="9373387" y="4851464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5DFA2-89D5-A049-9F82-3A9D281B15A0}"/>
              </a:ext>
            </a:extLst>
          </p:cNvPr>
          <p:cNvSpPr/>
          <p:nvPr/>
        </p:nvSpPr>
        <p:spPr>
          <a:xfrm rot="19124346">
            <a:off x="7090578" y="4499539"/>
            <a:ext cx="242266" cy="638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0C4C6B-8260-C349-9A23-0FAF223A37C0}"/>
              </a:ext>
            </a:extLst>
          </p:cNvPr>
          <p:cNvSpPr/>
          <p:nvPr/>
        </p:nvSpPr>
        <p:spPr>
          <a:xfrm rot="16406480">
            <a:off x="6733856" y="4319889"/>
            <a:ext cx="242266" cy="638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DBCF74-D959-3442-95C8-BFF9432153AB}"/>
              </a:ext>
            </a:extLst>
          </p:cNvPr>
          <p:cNvSpPr txBox="1"/>
          <p:nvPr/>
        </p:nvSpPr>
        <p:spPr>
          <a:xfrm>
            <a:off x="9490211" y="590505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3E5BE8-0472-464A-BFA4-1F28259BE68E}"/>
              </a:ext>
            </a:extLst>
          </p:cNvPr>
          <p:cNvSpPr txBox="1"/>
          <p:nvPr/>
        </p:nvSpPr>
        <p:spPr>
          <a:xfrm>
            <a:off x="9503585" y="62570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CE7656-779D-E840-9419-5A6D17FC51DC}"/>
              </a:ext>
            </a:extLst>
          </p:cNvPr>
          <p:cNvSpPr txBox="1"/>
          <p:nvPr/>
        </p:nvSpPr>
        <p:spPr>
          <a:xfrm>
            <a:off x="9373387" y="551476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407343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3C7D-6310-BE4F-9C7C-18CAB10E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is a multi-step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7FC3E-87C0-8C43-BF2C-26D15219D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Choosing/constructing the model </a:t>
            </a:r>
          </a:p>
          <a:p>
            <a:pPr marL="0" indent="0">
              <a:buNone/>
            </a:pPr>
            <a:r>
              <a:rPr lang="en-US" dirty="0"/>
              <a:t>2.  Splitting the the data into independent training and test sets</a:t>
            </a:r>
          </a:p>
          <a:p>
            <a:pPr marL="0" indent="0">
              <a:buNone/>
            </a:pPr>
            <a:r>
              <a:rPr lang="en-US" dirty="0"/>
              <a:t>3.  Apply the model on the training set</a:t>
            </a:r>
          </a:p>
          <a:p>
            <a:pPr lvl="1"/>
            <a:r>
              <a:rPr lang="en-US" dirty="0"/>
              <a:t>Estimate the accuracy/performance of the model</a:t>
            </a:r>
          </a:p>
          <a:p>
            <a:pPr lvl="1"/>
            <a:r>
              <a:rPr lang="en-US" dirty="0"/>
              <a:t>Choose a model that works well on the training set</a:t>
            </a:r>
          </a:p>
          <a:p>
            <a:pPr marL="0" indent="0">
              <a:buNone/>
            </a:pPr>
            <a:r>
              <a:rPr lang="en-US" dirty="0"/>
              <a:t>4.  Apply the model to the test set</a:t>
            </a:r>
          </a:p>
          <a:p>
            <a:pPr lvl="1"/>
            <a:r>
              <a:rPr lang="en-US" dirty="0"/>
              <a:t>Estimate the performance of the model</a:t>
            </a:r>
          </a:p>
          <a:p>
            <a:pPr lvl="1"/>
            <a:r>
              <a:rPr lang="en-US" dirty="0"/>
              <a:t>If the model performs well on the independent test set, we can use this model to classify new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04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436A-8AB9-7E4C-878C-C829E27A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(KNN)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FF612-708A-914B-A162-EA04B31B87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Given an integer K (the number of neighbors to consider) and an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Identify K points in the training data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/>
                  <a:t>Estimate conditional probability for class j as the fraction of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whose response values equal j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FF612-708A-914B-A162-EA04B31B8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EEF7CC-396A-474B-A4EF-C2565C16A003}"/>
              </a:ext>
            </a:extLst>
          </p:cNvPr>
          <p:cNvCxnSpPr/>
          <p:nvPr/>
        </p:nvCxnSpPr>
        <p:spPr>
          <a:xfrm>
            <a:off x="5876544" y="4352544"/>
            <a:ext cx="0" cy="2255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63EB6D-5118-1A45-8F2B-E1F918DDDAF6}"/>
              </a:ext>
            </a:extLst>
          </p:cNvPr>
          <p:cNvCxnSpPr>
            <a:cxnSpLocks/>
          </p:cNvCxnSpPr>
          <p:nvPr/>
        </p:nvCxnSpPr>
        <p:spPr>
          <a:xfrm flipH="1">
            <a:off x="5876544" y="6608064"/>
            <a:ext cx="248716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0933557-4414-DD42-BEF7-FA23CE752F2A}"/>
              </a:ext>
            </a:extLst>
          </p:cNvPr>
          <p:cNvSpPr/>
          <p:nvPr/>
        </p:nvSpPr>
        <p:spPr>
          <a:xfrm>
            <a:off x="6303264" y="4638104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B5ADDC-315D-C94E-9AED-0C4F874C7C30}"/>
              </a:ext>
            </a:extLst>
          </p:cNvPr>
          <p:cNvSpPr/>
          <p:nvPr/>
        </p:nvSpPr>
        <p:spPr>
          <a:xfrm>
            <a:off x="6568440" y="455885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18100-1F02-4A48-AD76-602E9F66E231}"/>
              </a:ext>
            </a:extLst>
          </p:cNvPr>
          <p:cNvSpPr/>
          <p:nvPr/>
        </p:nvSpPr>
        <p:spPr>
          <a:xfrm>
            <a:off x="6364224" y="490410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E54FD3-A0B2-2640-83FC-87D67A039188}"/>
              </a:ext>
            </a:extLst>
          </p:cNvPr>
          <p:cNvSpPr/>
          <p:nvPr/>
        </p:nvSpPr>
        <p:spPr>
          <a:xfrm>
            <a:off x="7284720" y="490410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7324AB-FA0B-0245-8DEE-B44CE39B68D7}"/>
              </a:ext>
            </a:extLst>
          </p:cNvPr>
          <p:cNvSpPr/>
          <p:nvPr/>
        </p:nvSpPr>
        <p:spPr>
          <a:xfrm>
            <a:off x="6568440" y="575608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11C116-29F3-9D4E-B038-29EEB31E3043}"/>
              </a:ext>
            </a:extLst>
          </p:cNvPr>
          <p:cNvSpPr/>
          <p:nvPr/>
        </p:nvSpPr>
        <p:spPr>
          <a:xfrm>
            <a:off x="6662928" y="5993829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89068-4EF2-274B-B64B-77A79FC06A75}"/>
              </a:ext>
            </a:extLst>
          </p:cNvPr>
          <p:cNvSpPr/>
          <p:nvPr/>
        </p:nvSpPr>
        <p:spPr>
          <a:xfrm>
            <a:off x="6784848" y="5794884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B45985-9F23-5148-A69F-9017FE6F4A80}"/>
              </a:ext>
            </a:extLst>
          </p:cNvPr>
          <p:cNvSpPr/>
          <p:nvPr/>
        </p:nvSpPr>
        <p:spPr>
          <a:xfrm>
            <a:off x="7516368" y="478745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36264B-1748-3349-9F95-F3AFA63650C8}"/>
              </a:ext>
            </a:extLst>
          </p:cNvPr>
          <p:cNvSpPr/>
          <p:nvPr/>
        </p:nvSpPr>
        <p:spPr>
          <a:xfrm>
            <a:off x="7437120" y="566610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99EEFB-54AF-1A48-A4B6-601DE10A676A}"/>
              </a:ext>
            </a:extLst>
          </p:cNvPr>
          <p:cNvSpPr/>
          <p:nvPr/>
        </p:nvSpPr>
        <p:spPr>
          <a:xfrm>
            <a:off x="7406640" y="5416296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CC688B-705F-F344-A4EB-9A81F75793D5}"/>
              </a:ext>
            </a:extLst>
          </p:cNvPr>
          <p:cNvSpPr/>
          <p:nvPr/>
        </p:nvSpPr>
        <p:spPr>
          <a:xfrm>
            <a:off x="7680960" y="5689664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F7D87E-7245-6C43-9099-17DAC3D21280}"/>
              </a:ext>
            </a:extLst>
          </p:cNvPr>
          <p:cNvSpPr/>
          <p:nvPr/>
        </p:nvSpPr>
        <p:spPr>
          <a:xfrm>
            <a:off x="7620000" y="5490719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31E001-D18C-EE49-899C-CA36AFE5EBC5}"/>
              </a:ext>
            </a:extLst>
          </p:cNvPr>
          <p:cNvSpPr/>
          <p:nvPr/>
        </p:nvSpPr>
        <p:spPr>
          <a:xfrm>
            <a:off x="7522464" y="5870259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C0920A-4D1A-FB4B-BC3E-275F1AD62357}"/>
              </a:ext>
            </a:extLst>
          </p:cNvPr>
          <p:cNvSpPr/>
          <p:nvPr/>
        </p:nvSpPr>
        <p:spPr>
          <a:xfrm>
            <a:off x="7869937" y="5552377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D46731-09AC-4949-B18D-E66A9ED3594C}"/>
              </a:ext>
            </a:extLst>
          </p:cNvPr>
          <p:cNvSpPr/>
          <p:nvPr/>
        </p:nvSpPr>
        <p:spPr>
          <a:xfrm>
            <a:off x="7711440" y="5352288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FE1856-3DEB-8247-B22D-822125054D0D}"/>
              </a:ext>
            </a:extLst>
          </p:cNvPr>
          <p:cNvSpPr/>
          <p:nvPr/>
        </p:nvSpPr>
        <p:spPr>
          <a:xfrm>
            <a:off x="7821168" y="588489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78F959-FC34-9942-A771-DBBD024BFA41}"/>
              </a:ext>
            </a:extLst>
          </p:cNvPr>
          <p:cNvSpPr/>
          <p:nvPr/>
        </p:nvSpPr>
        <p:spPr>
          <a:xfrm>
            <a:off x="7223760" y="6300947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F3F7DC-DC89-EB4A-AA78-2D6A43803CF1}"/>
              </a:ext>
            </a:extLst>
          </p:cNvPr>
          <p:cNvSpPr/>
          <p:nvPr/>
        </p:nvSpPr>
        <p:spPr>
          <a:xfrm>
            <a:off x="6080761" y="592137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1AFE33-A209-F54D-96D6-6A807AF07BA7}"/>
              </a:ext>
            </a:extLst>
          </p:cNvPr>
          <p:cNvSpPr/>
          <p:nvPr/>
        </p:nvSpPr>
        <p:spPr>
          <a:xfrm>
            <a:off x="7022592" y="4598480"/>
            <a:ext cx="121920" cy="12801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6C67F-5D94-F148-B3E7-9A8ECDDD256E}"/>
              </a:ext>
            </a:extLst>
          </p:cNvPr>
          <p:cNvSpPr txBox="1"/>
          <p:nvPr/>
        </p:nvSpPr>
        <p:spPr>
          <a:xfrm>
            <a:off x="7151754" y="40377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data x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99133B-64ED-6A43-8153-8F491899A09C}"/>
              </a:ext>
            </a:extLst>
          </p:cNvPr>
          <p:cNvCxnSpPr>
            <a:endCxn id="27" idx="7"/>
          </p:cNvCxnSpPr>
          <p:nvPr/>
        </p:nvCxnSpPr>
        <p:spPr>
          <a:xfrm flipH="1">
            <a:off x="7126657" y="4352544"/>
            <a:ext cx="432383" cy="26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906622-A1B1-1E42-B6E4-E8AF00AE8475}"/>
              </a:ext>
            </a:extLst>
          </p:cNvPr>
          <p:cNvSpPr txBox="1"/>
          <p:nvPr/>
        </p:nvSpPr>
        <p:spPr>
          <a:xfrm>
            <a:off x="9373387" y="4851464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E5DFA2-89D5-A049-9F82-3A9D281B15A0}"/>
              </a:ext>
            </a:extLst>
          </p:cNvPr>
          <p:cNvSpPr/>
          <p:nvPr/>
        </p:nvSpPr>
        <p:spPr>
          <a:xfrm rot="19124346">
            <a:off x="7090578" y="4499539"/>
            <a:ext cx="242266" cy="638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0C4C6B-8260-C349-9A23-0FAF223A37C0}"/>
              </a:ext>
            </a:extLst>
          </p:cNvPr>
          <p:cNvSpPr/>
          <p:nvPr/>
        </p:nvSpPr>
        <p:spPr>
          <a:xfrm rot="16406480">
            <a:off x="6733856" y="4319889"/>
            <a:ext cx="242266" cy="6380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E26F7F-5106-4D46-AB6D-9337D1EC50B9}"/>
              </a:ext>
            </a:extLst>
          </p:cNvPr>
          <p:cNvSpPr txBox="1"/>
          <p:nvPr/>
        </p:nvSpPr>
        <p:spPr>
          <a:xfrm>
            <a:off x="9490211" y="590505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D6752E-0EBB-8949-9E1F-402E9CE06221}"/>
              </a:ext>
            </a:extLst>
          </p:cNvPr>
          <p:cNvSpPr txBox="1"/>
          <p:nvPr/>
        </p:nvSpPr>
        <p:spPr>
          <a:xfrm>
            <a:off x="9503585" y="62570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E4FD2B-731B-7E4D-80B9-1BC6ECD98378}"/>
              </a:ext>
            </a:extLst>
          </p:cNvPr>
          <p:cNvSpPr txBox="1"/>
          <p:nvPr/>
        </p:nvSpPr>
        <p:spPr>
          <a:xfrm>
            <a:off x="9373387" y="551476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FAA7C1-620F-5C42-90D2-06A8EE6E95F2}"/>
                  </a:ext>
                </a:extLst>
              </p:cNvPr>
              <p:cNvSpPr txBox="1"/>
              <p:nvPr/>
            </p:nvSpPr>
            <p:spPr>
              <a:xfrm>
                <a:off x="284431" y="4412943"/>
                <a:ext cx="5553828" cy="944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𝑛𝑒𝑎𝑟𝑒𝑠𝑡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𝑛𝑒𝑖𝑔h𝑏𝑜𝑟𝑠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𝑛𝑒𝑎𝑟𝑒𝑠𝑡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𝑛𝑒𝑖𝑔h𝑏𝑜𝑟𝑠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FAA7C1-620F-5C42-90D2-06A8EE6E9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431" y="4412943"/>
                <a:ext cx="5553828" cy="9444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8C744D-F832-1A49-B8C4-9E5FD0120560}"/>
                  </a:ext>
                </a:extLst>
              </p:cNvPr>
              <p:cNvSpPr txBox="1"/>
              <p:nvPr/>
            </p:nvSpPr>
            <p:spPr>
              <a:xfrm>
                <a:off x="258708" y="5663575"/>
                <a:ext cx="5553828" cy="944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𝑛𝑒𝑎𝑟𝑒𝑠𝑡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𝑛𝑒𝑖𝑔h𝑏𝑜𝑟𝑠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𝑛𝑒𝑎𝑟𝑒𝑠𝑡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𝑛𝑒𝑖𝑔h𝑏𝑜𝑟𝑠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38C744D-F832-1A49-B8C4-9E5FD0120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08" y="5663575"/>
                <a:ext cx="5553828" cy="9444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07D68D-B534-6043-9858-B7476AB13E4C}"/>
                  </a:ext>
                </a:extLst>
              </p:cNvPr>
              <p:cNvSpPr txBox="1"/>
              <p:nvPr/>
            </p:nvSpPr>
            <p:spPr>
              <a:xfrm>
                <a:off x="-649798" y="6303237"/>
                <a:ext cx="37237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07D68D-B534-6043-9858-B7476AB1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49798" y="6303237"/>
                <a:ext cx="372377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E090AC-7217-E44C-9B53-3BCD82219B1D}"/>
                  </a:ext>
                </a:extLst>
              </p:cNvPr>
              <p:cNvSpPr txBox="1"/>
              <p:nvPr/>
            </p:nvSpPr>
            <p:spPr>
              <a:xfrm>
                <a:off x="-650994" y="5074194"/>
                <a:ext cx="36872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E090AC-7217-E44C-9B53-3BCD82219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0994" y="5074194"/>
                <a:ext cx="368722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909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436A-8AB9-7E4C-878C-C829E27A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(KNN)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FF612-708A-914B-A162-EA04B31B87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Given an integer K (the number of neighbors to consider) and an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Identify K points in the training data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Estimate conditional probability for class j as the fraction of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whose response values equal j</a:t>
                </a:r>
              </a:p>
              <a:p>
                <a:pPr lvl="1"/>
                <a:r>
                  <a:rPr lang="en-US" dirty="0"/>
                  <a:t>Assigns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to the class with the highest probability (Bayes rule)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FF612-708A-914B-A162-EA04B31B8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EEF7CC-396A-474B-A4EF-C2565C16A003}"/>
              </a:ext>
            </a:extLst>
          </p:cNvPr>
          <p:cNvCxnSpPr/>
          <p:nvPr/>
        </p:nvCxnSpPr>
        <p:spPr>
          <a:xfrm>
            <a:off x="5876544" y="4352544"/>
            <a:ext cx="0" cy="2255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63EB6D-5118-1A45-8F2B-E1F918DDDAF6}"/>
              </a:ext>
            </a:extLst>
          </p:cNvPr>
          <p:cNvCxnSpPr>
            <a:cxnSpLocks/>
          </p:cNvCxnSpPr>
          <p:nvPr/>
        </p:nvCxnSpPr>
        <p:spPr>
          <a:xfrm flipH="1">
            <a:off x="5876544" y="6608064"/>
            <a:ext cx="248716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0933557-4414-DD42-BEF7-FA23CE752F2A}"/>
              </a:ext>
            </a:extLst>
          </p:cNvPr>
          <p:cNvSpPr/>
          <p:nvPr/>
        </p:nvSpPr>
        <p:spPr>
          <a:xfrm>
            <a:off x="6303264" y="4638104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B5ADDC-315D-C94E-9AED-0C4F874C7C30}"/>
              </a:ext>
            </a:extLst>
          </p:cNvPr>
          <p:cNvSpPr/>
          <p:nvPr/>
        </p:nvSpPr>
        <p:spPr>
          <a:xfrm>
            <a:off x="6568440" y="455885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18100-1F02-4A48-AD76-602E9F66E231}"/>
              </a:ext>
            </a:extLst>
          </p:cNvPr>
          <p:cNvSpPr/>
          <p:nvPr/>
        </p:nvSpPr>
        <p:spPr>
          <a:xfrm>
            <a:off x="6364224" y="490410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E54FD3-A0B2-2640-83FC-87D67A039188}"/>
              </a:ext>
            </a:extLst>
          </p:cNvPr>
          <p:cNvSpPr/>
          <p:nvPr/>
        </p:nvSpPr>
        <p:spPr>
          <a:xfrm>
            <a:off x="7284720" y="490410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7324AB-FA0B-0245-8DEE-B44CE39B68D7}"/>
              </a:ext>
            </a:extLst>
          </p:cNvPr>
          <p:cNvSpPr/>
          <p:nvPr/>
        </p:nvSpPr>
        <p:spPr>
          <a:xfrm>
            <a:off x="6568440" y="575608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711C116-29F3-9D4E-B038-29EEB31E3043}"/>
              </a:ext>
            </a:extLst>
          </p:cNvPr>
          <p:cNvSpPr/>
          <p:nvPr/>
        </p:nvSpPr>
        <p:spPr>
          <a:xfrm>
            <a:off x="6662928" y="5993829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D89068-4EF2-274B-B64B-77A79FC06A75}"/>
              </a:ext>
            </a:extLst>
          </p:cNvPr>
          <p:cNvSpPr/>
          <p:nvPr/>
        </p:nvSpPr>
        <p:spPr>
          <a:xfrm>
            <a:off x="6784848" y="5794884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B45985-9F23-5148-A69F-9017FE6F4A80}"/>
              </a:ext>
            </a:extLst>
          </p:cNvPr>
          <p:cNvSpPr/>
          <p:nvPr/>
        </p:nvSpPr>
        <p:spPr>
          <a:xfrm>
            <a:off x="7516368" y="478745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536264B-1748-3349-9F95-F3AFA63650C8}"/>
              </a:ext>
            </a:extLst>
          </p:cNvPr>
          <p:cNvSpPr/>
          <p:nvPr/>
        </p:nvSpPr>
        <p:spPr>
          <a:xfrm>
            <a:off x="7437120" y="566610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599EEFB-54AF-1A48-A4B6-601DE10A676A}"/>
              </a:ext>
            </a:extLst>
          </p:cNvPr>
          <p:cNvSpPr/>
          <p:nvPr/>
        </p:nvSpPr>
        <p:spPr>
          <a:xfrm>
            <a:off x="7406640" y="5416296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CCC688B-705F-F344-A4EB-9A81F75793D5}"/>
              </a:ext>
            </a:extLst>
          </p:cNvPr>
          <p:cNvSpPr/>
          <p:nvPr/>
        </p:nvSpPr>
        <p:spPr>
          <a:xfrm>
            <a:off x="7680960" y="5689664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F7D87E-7245-6C43-9099-17DAC3D21280}"/>
              </a:ext>
            </a:extLst>
          </p:cNvPr>
          <p:cNvSpPr/>
          <p:nvPr/>
        </p:nvSpPr>
        <p:spPr>
          <a:xfrm>
            <a:off x="7620000" y="5490719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931E001-D18C-EE49-899C-CA36AFE5EBC5}"/>
              </a:ext>
            </a:extLst>
          </p:cNvPr>
          <p:cNvSpPr/>
          <p:nvPr/>
        </p:nvSpPr>
        <p:spPr>
          <a:xfrm>
            <a:off x="7522464" y="5870259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C0920A-4D1A-FB4B-BC3E-275F1AD62357}"/>
              </a:ext>
            </a:extLst>
          </p:cNvPr>
          <p:cNvSpPr/>
          <p:nvPr/>
        </p:nvSpPr>
        <p:spPr>
          <a:xfrm>
            <a:off x="7869937" y="5552377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6D46731-09AC-4949-B18D-E66A9ED3594C}"/>
              </a:ext>
            </a:extLst>
          </p:cNvPr>
          <p:cNvSpPr/>
          <p:nvPr/>
        </p:nvSpPr>
        <p:spPr>
          <a:xfrm>
            <a:off x="7711440" y="5352288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FE1856-3DEB-8247-B22D-822125054D0D}"/>
              </a:ext>
            </a:extLst>
          </p:cNvPr>
          <p:cNvSpPr/>
          <p:nvPr/>
        </p:nvSpPr>
        <p:spPr>
          <a:xfrm>
            <a:off x="7821168" y="588489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78F959-FC34-9942-A771-DBBD024BFA41}"/>
              </a:ext>
            </a:extLst>
          </p:cNvPr>
          <p:cNvSpPr/>
          <p:nvPr/>
        </p:nvSpPr>
        <p:spPr>
          <a:xfrm>
            <a:off x="7223760" y="6300947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7F3F7DC-DC89-EB4A-AA78-2D6A43803CF1}"/>
              </a:ext>
            </a:extLst>
          </p:cNvPr>
          <p:cNvSpPr/>
          <p:nvPr/>
        </p:nvSpPr>
        <p:spPr>
          <a:xfrm>
            <a:off x="6080761" y="5921376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1AFE33-A209-F54D-96D6-6A807AF07BA7}"/>
              </a:ext>
            </a:extLst>
          </p:cNvPr>
          <p:cNvSpPr/>
          <p:nvPr/>
        </p:nvSpPr>
        <p:spPr>
          <a:xfrm>
            <a:off x="7022592" y="4598480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906622-A1B1-1E42-B6E4-E8AF00AE8475}"/>
              </a:ext>
            </a:extLst>
          </p:cNvPr>
          <p:cNvSpPr txBox="1"/>
          <p:nvPr/>
        </p:nvSpPr>
        <p:spPr>
          <a:xfrm>
            <a:off x="9373387" y="4851464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=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E26F7F-5106-4D46-AB6D-9337D1EC50B9}"/>
              </a:ext>
            </a:extLst>
          </p:cNvPr>
          <p:cNvSpPr txBox="1"/>
          <p:nvPr/>
        </p:nvSpPr>
        <p:spPr>
          <a:xfrm>
            <a:off x="9490211" y="590505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D6752E-0EBB-8949-9E1F-402E9CE06221}"/>
              </a:ext>
            </a:extLst>
          </p:cNvPr>
          <p:cNvSpPr txBox="1"/>
          <p:nvPr/>
        </p:nvSpPr>
        <p:spPr>
          <a:xfrm>
            <a:off x="9503585" y="62570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E4FD2B-731B-7E4D-80B9-1BC6ECD98378}"/>
              </a:ext>
            </a:extLst>
          </p:cNvPr>
          <p:cNvSpPr txBox="1"/>
          <p:nvPr/>
        </p:nvSpPr>
        <p:spPr>
          <a:xfrm>
            <a:off x="9373387" y="551476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07D68D-B534-6043-9858-B7476AB13E4C}"/>
                  </a:ext>
                </a:extLst>
              </p:cNvPr>
              <p:cNvSpPr txBox="1"/>
              <p:nvPr/>
            </p:nvSpPr>
            <p:spPr>
              <a:xfrm>
                <a:off x="1534465" y="5746182"/>
                <a:ext cx="37237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𝐵𝑙𝑢𝑒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E07D68D-B534-6043-9858-B7476AB1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465" y="5746182"/>
                <a:ext cx="372377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E090AC-7217-E44C-9B53-3BCD82219B1D}"/>
                  </a:ext>
                </a:extLst>
              </p:cNvPr>
              <p:cNvSpPr txBox="1"/>
              <p:nvPr/>
            </p:nvSpPr>
            <p:spPr>
              <a:xfrm>
                <a:off x="1589287" y="4989963"/>
                <a:ext cx="368722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5E090AC-7217-E44C-9B53-3BCD82219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287" y="4989963"/>
                <a:ext cx="368722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86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436A-8AB9-7E4C-878C-C829E27A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(KNN)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FF612-708A-914B-A162-EA04B31B87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Given an integer K (the number of neighbors to consider) and an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Identify K points in the training data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Estimate conditional probability for class j as the fraction of points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whose response values equal j</a:t>
                </a:r>
              </a:p>
              <a:p>
                <a:pPr lvl="1"/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Assigns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 to the class with the highest probability (Bayes rule)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Choice of K is important</a:t>
                </a:r>
              </a:p>
              <a:p>
                <a:pPr lvl="1"/>
                <a:r>
                  <a:rPr lang="en-US" dirty="0"/>
                  <a:t>Low K will result in low bias but high variance</a:t>
                </a:r>
              </a:p>
              <a:p>
                <a:pPr lvl="1"/>
                <a:r>
                  <a:rPr lang="en-US" dirty="0"/>
                  <a:t>High K will result in high bias but low variance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1FF612-708A-914B-A162-EA04B31B87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485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0B4A-EEF8-BB4D-AD31-B682D6AC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1852549"/>
            <a:ext cx="10515600" cy="1325563"/>
          </a:xfrm>
        </p:spPr>
        <p:txBody>
          <a:bodyPr/>
          <a:lstStyle/>
          <a:p>
            <a:r>
              <a:rPr lang="en-US" dirty="0"/>
              <a:t>Which is parametric,  KNN or Logistic Regression?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1178D2-3CB7-9F4A-9E13-6618CFC2E01C}"/>
              </a:ext>
            </a:extLst>
          </p:cNvPr>
          <p:cNvSpPr txBox="1"/>
          <p:nvPr/>
        </p:nvSpPr>
        <p:spPr>
          <a:xfrm>
            <a:off x="658368" y="3596640"/>
            <a:ext cx="11359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 are some downsides to each method? </a:t>
            </a:r>
          </a:p>
        </p:txBody>
      </p:sp>
    </p:spTree>
    <p:extLst>
      <p:ext uri="{BB962C8B-B14F-4D97-AF65-F5344CB8AC3E}">
        <p14:creationId xmlns:p14="http://schemas.microsoft.com/office/powerpoint/2010/main" val="1984652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D9C5F-995D-2E48-9FF7-BA122378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73136-E4D0-9E49-B9CA-B1F9CF7A8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Linear discriminant analysis is popular when we have more than two response classes</a:t>
            </a:r>
          </a:p>
          <a:p>
            <a:r>
              <a:rPr lang="en-US" dirty="0"/>
              <a:t>When the classes are well-separated, the parameter estimates for the logistic regression model are surprisingly unstable</a:t>
            </a:r>
          </a:p>
          <a:p>
            <a:r>
              <a:rPr lang="en-US" dirty="0"/>
              <a:t>If n is small and the distribution of the predictors X  is approximately normal in each of the classes, LDA performs well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D6FE18-1FF5-2E47-9CB7-EFA71F6821EE}"/>
                  </a:ext>
                </a:extLst>
              </p:cNvPr>
              <p:cNvSpPr txBox="1"/>
              <p:nvPr/>
            </p:nvSpPr>
            <p:spPr>
              <a:xfrm>
                <a:off x="2414016" y="5364480"/>
                <a:ext cx="773551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We have two terms to go over, and then we will put them together.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D6FE18-1FF5-2E47-9CB7-EFA71F682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016" y="5364480"/>
                <a:ext cx="7735516" cy="707886"/>
              </a:xfrm>
              <a:prstGeom prst="rect">
                <a:avLst/>
              </a:prstGeom>
              <a:blipFill>
                <a:blip r:embed="rId2"/>
                <a:stretch>
                  <a:fillRect l="-656" t="-1754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53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E0583-555D-A140-9135-755000AA5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7889" y="153323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For 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2, Y can take on any of K distinct values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in the book) represents the overall (prior) probability that a randomly chosen observation comes from the kth class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E0583-555D-A140-9135-755000AA5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7889" y="1533237"/>
                <a:ext cx="10515600" cy="4351338"/>
              </a:xfrm>
              <a:blipFill>
                <a:blip r:embed="rId3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7783DF6-51DC-3647-9C64-91DBA7CE99D4}"/>
              </a:ext>
            </a:extLst>
          </p:cNvPr>
          <p:cNvSpPr/>
          <p:nvPr/>
        </p:nvSpPr>
        <p:spPr>
          <a:xfrm>
            <a:off x="2177747" y="4376928"/>
            <a:ext cx="207264" cy="20726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281BE-FE4A-7C44-8A1A-A035FE11ED88}"/>
              </a:ext>
            </a:extLst>
          </p:cNvPr>
          <p:cNvSpPr/>
          <p:nvPr/>
        </p:nvSpPr>
        <p:spPr>
          <a:xfrm>
            <a:off x="784208" y="4675632"/>
            <a:ext cx="207264" cy="20726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FA3F35-EC48-144E-86AB-3C361AA9983E}"/>
              </a:ext>
            </a:extLst>
          </p:cNvPr>
          <p:cNvSpPr/>
          <p:nvPr/>
        </p:nvSpPr>
        <p:spPr>
          <a:xfrm>
            <a:off x="1410829" y="4773168"/>
            <a:ext cx="207264" cy="207264"/>
          </a:xfrm>
          <a:prstGeom prst="rect">
            <a:avLst/>
          </a:prstGeom>
          <a:solidFill>
            <a:srgbClr val="E857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D07E67-C108-D240-B55C-26C743AE3D27}"/>
              </a:ext>
            </a:extLst>
          </p:cNvPr>
          <p:cNvSpPr/>
          <p:nvPr/>
        </p:nvSpPr>
        <p:spPr>
          <a:xfrm>
            <a:off x="636866" y="5252561"/>
            <a:ext cx="207264" cy="207264"/>
          </a:xfrm>
          <a:prstGeom prst="rect">
            <a:avLst/>
          </a:prstGeom>
          <a:solidFill>
            <a:srgbClr val="E857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C6A34E-D1AE-294C-9A4A-5CC067DC0B83}"/>
              </a:ext>
            </a:extLst>
          </p:cNvPr>
          <p:cNvSpPr/>
          <p:nvPr/>
        </p:nvSpPr>
        <p:spPr>
          <a:xfrm>
            <a:off x="1255125" y="5191601"/>
            <a:ext cx="207264" cy="207264"/>
          </a:xfrm>
          <a:prstGeom prst="rect">
            <a:avLst/>
          </a:prstGeom>
          <a:solidFill>
            <a:srgbClr val="E857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C1A292-5DDD-3143-B07C-39A464231D58}"/>
              </a:ext>
            </a:extLst>
          </p:cNvPr>
          <p:cNvSpPr/>
          <p:nvPr/>
        </p:nvSpPr>
        <p:spPr>
          <a:xfrm>
            <a:off x="1884488" y="5252561"/>
            <a:ext cx="207264" cy="207264"/>
          </a:xfrm>
          <a:prstGeom prst="rect">
            <a:avLst/>
          </a:prstGeom>
          <a:solidFill>
            <a:srgbClr val="E857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8B3E4F-4626-BE44-A02A-593AAE169D67}"/>
              </a:ext>
            </a:extLst>
          </p:cNvPr>
          <p:cNvSpPr/>
          <p:nvPr/>
        </p:nvSpPr>
        <p:spPr>
          <a:xfrm>
            <a:off x="2736709" y="4169664"/>
            <a:ext cx="207264" cy="207264"/>
          </a:xfrm>
          <a:prstGeom prst="rect">
            <a:avLst/>
          </a:prstGeom>
          <a:solidFill>
            <a:srgbClr val="E857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F0A9F4-A3FF-7949-B77C-89D320502CC7}"/>
              </a:ext>
            </a:extLst>
          </p:cNvPr>
          <p:cNvSpPr/>
          <p:nvPr/>
        </p:nvSpPr>
        <p:spPr>
          <a:xfrm>
            <a:off x="1942796" y="4852004"/>
            <a:ext cx="207264" cy="20726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67EF5D-ECAF-4F4F-B59B-B046A4431C09}"/>
              </a:ext>
            </a:extLst>
          </p:cNvPr>
          <p:cNvSpPr/>
          <p:nvPr/>
        </p:nvSpPr>
        <p:spPr>
          <a:xfrm>
            <a:off x="1131590" y="4315968"/>
            <a:ext cx="207264" cy="207264"/>
          </a:xfrm>
          <a:prstGeom prst="rect">
            <a:avLst/>
          </a:pr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7BBD34-5807-E344-9065-F54DD8519FA2}"/>
              </a:ext>
            </a:extLst>
          </p:cNvPr>
          <p:cNvSpPr/>
          <p:nvPr/>
        </p:nvSpPr>
        <p:spPr>
          <a:xfrm>
            <a:off x="1618093" y="4291584"/>
            <a:ext cx="207264" cy="207264"/>
          </a:xfrm>
          <a:prstGeom prst="rect">
            <a:avLst/>
          </a:prstGeom>
          <a:solidFill>
            <a:srgbClr val="E857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2A4BDB-C3E8-F74A-8456-B328C376DC52}"/>
              </a:ext>
            </a:extLst>
          </p:cNvPr>
          <p:cNvSpPr/>
          <p:nvPr/>
        </p:nvSpPr>
        <p:spPr>
          <a:xfrm>
            <a:off x="2633077" y="4773168"/>
            <a:ext cx="207264" cy="207264"/>
          </a:xfrm>
          <a:prstGeom prst="rect">
            <a:avLst/>
          </a:prstGeom>
          <a:solidFill>
            <a:srgbClr val="E857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1D25634-2F55-C54C-996F-BBFF3BD3F011}"/>
              </a:ext>
            </a:extLst>
          </p:cNvPr>
          <p:cNvSpPr/>
          <p:nvPr/>
        </p:nvSpPr>
        <p:spPr>
          <a:xfrm>
            <a:off x="2321432" y="5356193"/>
            <a:ext cx="207264" cy="207264"/>
          </a:xfrm>
          <a:prstGeom prst="rect">
            <a:avLst/>
          </a:prstGeom>
          <a:solidFill>
            <a:srgbClr val="E857FF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94E1D6-2C01-C445-8531-C9BFEEAF913C}"/>
              </a:ext>
            </a:extLst>
          </p:cNvPr>
          <p:cNvSpPr txBox="1"/>
          <p:nvPr/>
        </p:nvSpPr>
        <p:spPr>
          <a:xfrm>
            <a:off x="313294" y="3386881"/>
            <a:ext cx="372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is either green or purple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8233B5-5DA0-6D44-8F44-E20063C704A1}"/>
                  </a:ext>
                </a:extLst>
              </p:cNvPr>
              <p:cNvSpPr txBox="1"/>
              <p:nvPr/>
            </p:nvSpPr>
            <p:spPr>
              <a:xfrm>
                <a:off x="4881093" y="3518946"/>
                <a:ext cx="5859361" cy="1382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𝑔𝑟𝑒𝑒𝑛</m:t>
                        </m:r>
                      </m:sub>
                    </m:sSub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𝑔𝑟𝑒𝑒𝑛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b="0" dirty="0"/>
              </a:p>
              <a:p>
                <a:endParaRPr lang="en-US" sz="3200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8233B5-5DA0-6D44-8F44-E20063C70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093" y="3518946"/>
                <a:ext cx="5859361" cy="1382238"/>
              </a:xfrm>
              <a:prstGeom prst="rect">
                <a:avLst/>
              </a:prstGeom>
              <a:blipFill>
                <a:blip r:embed="rId4"/>
                <a:stretch>
                  <a:fillRect l="-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4928E2-ECDD-AF46-9C92-82D69AE3CEC7}"/>
                  </a:ext>
                </a:extLst>
              </p:cNvPr>
              <p:cNvSpPr txBox="1"/>
              <p:nvPr/>
            </p:nvSpPr>
            <p:spPr>
              <a:xfrm>
                <a:off x="4881092" y="4773168"/>
                <a:ext cx="6005875" cy="1382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𝑝𝑢𝑟𝑝𝑙𝑒</m:t>
                        </m:r>
                      </m:sub>
                    </m:sSub>
                  </m:oMath>
                </a14:m>
                <a:r>
                  <a:rPr lang="en-US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𝑝𝑢𝑟𝑝𝑙𝑒𝑠</m:t>
                            </m:r>
                          </m:e>
                        </m:d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b="0" dirty="0"/>
              </a:p>
              <a:p>
                <a:endParaRPr lang="en-US" sz="3200" b="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4928E2-ECDD-AF46-9C92-82D69AE3C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092" y="4773168"/>
                <a:ext cx="6005875" cy="1382238"/>
              </a:xfrm>
              <a:prstGeom prst="rect">
                <a:avLst/>
              </a:prstGeom>
              <a:blipFill>
                <a:blip r:embed="rId5"/>
                <a:stretch>
                  <a:fillRect l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BD875186-CC1F-2F4D-88DC-F8DC902F605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Linear Discriminant Analysis,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BD875186-CC1F-2F4D-88DC-F8DC902F6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6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99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E0583-555D-A140-9135-755000AA5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th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words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is the density function of X for an observation that comes in the kth class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7E0583-555D-A140-9135-755000AA5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754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EBED3-39CE-D642-8419-BDCC8A50A885}"/>
                  </a:ext>
                </a:extLst>
              </p:cNvPr>
              <p:cNvSpPr txBox="1"/>
              <p:nvPr/>
            </p:nvSpPr>
            <p:spPr>
              <a:xfrm>
                <a:off x="361622" y="4028548"/>
                <a:ext cx="1908408" cy="624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8EBED3-39CE-D642-8419-BDCC8A50A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622" y="4028548"/>
                <a:ext cx="1908408" cy="624786"/>
              </a:xfrm>
              <a:prstGeom prst="rect">
                <a:avLst/>
              </a:prstGeom>
              <a:blipFill>
                <a:blip r:embed="rId4"/>
                <a:stretch>
                  <a:fillRect l="-1316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94C622A-E725-6F42-9549-5730D0086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25" t="12969" r="54403" b="33271"/>
          <a:stretch/>
        </p:blipFill>
        <p:spPr>
          <a:xfrm>
            <a:off x="5215128" y="3380927"/>
            <a:ext cx="2950464" cy="2561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28679E-5EFA-F54F-9D5D-A6F0F31005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70" t="12969" r="7062" b="33271"/>
          <a:stretch/>
        </p:blipFill>
        <p:spPr>
          <a:xfrm>
            <a:off x="8403336" y="3245990"/>
            <a:ext cx="3316224" cy="2561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0C24B-420C-EA41-AB91-2254419078EA}"/>
              </a:ext>
            </a:extLst>
          </p:cNvPr>
          <p:cNvSpPr txBox="1"/>
          <p:nvPr/>
        </p:nvSpPr>
        <p:spPr>
          <a:xfrm>
            <a:off x="8912106" y="5942568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 of X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CD8C3-7B01-224A-8CD8-FD46C1D3D46F}"/>
              </a:ext>
            </a:extLst>
          </p:cNvPr>
          <p:cNvSpPr txBox="1"/>
          <p:nvPr/>
        </p:nvSpPr>
        <p:spPr>
          <a:xfrm>
            <a:off x="5215128" y="5992297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Density function of X values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56EF49-573A-9C43-AC26-2567459FEF5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270030" y="4340941"/>
            <a:ext cx="4886674" cy="1136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0625F5-A545-B14C-A95B-BC91E1F4E403}"/>
                  </a:ext>
                </a:extLst>
              </p:cNvPr>
              <p:cNvSpPr txBox="1"/>
              <p:nvPr/>
            </p:nvSpPr>
            <p:spPr>
              <a:xfrm>
                <a:off x="353306" y="3245990"/>
                <a:ext cx="2053383" cy="622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𝑝𝑢𝑟𝑝𝑙𝑒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0625F5-A545-B14C-A95B-BC91E1F4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6" y="3245990"/>
                <a:ext cx="2053383" cy="622735"/>
              </a:xfrm>
              <a:prstGeom prst="rect">
                <a:avLst/>
              </a:prstGeom>
              <a:blipFill>
                <a:blip r:embed="rId6"/>
                <a:stretch>
                  <a:fillRect l="-1227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6461DD-6E56-C841-93CC-F1CB2EEFB9A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406689" y="3557358"/>
            <a:ext cx="4567135" cy="437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06117498-E262-2549-8B79-79516ABC18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91779"/>
                <a:ext cx="10515600" cy="132556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Linear Discriminant Analysis,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itle 1">
                <a:extLst>
                  <a:ext uri="{FF2B5EF4-FFF2-40B4-BE49-F238E27FC236}">
                    <a16:creationId xmlns:a16="http://schemas.microsoft.com/office/drawing/2014/main" id="{06117498-E262-2549-8B79-79516ABC1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1779"/>
                <a:ext cx="10515600" cy="1325563"/>
              </a:xfrm>
              <a:prstGeom prst="rect">
                <a:avLst/>
              </a:prstGeom>
              <a:blipFill>
                <a:blip r:embed="rId7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08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E89D9-DEDC-7943-908D-06E60166D7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3730" y="3542824"/>
                <a:ext cx="10515600" cy="116141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E89D9-DEDC-7943-908D-06E60166D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3730" y="3542824"/>
                <a:ext cx="10515600" cy="1161415"/>
              </a:xfrm>
              <a:blipFill>
                <a:blip r:embed="rId2"/>
                <a:stretch>
                  <a:fillRect t="-19565" b="-70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2440DFD0-E4EA-BB49-BC3A-71D8BA862BDC}"/>
              </a:ext>
            </a:extLst>
          </p:cNvPr>
          <p:cNvGrpSpPr/>
          <p:nvPr/>
        </p:nvGrpSpPr>
        <p:grpSpPr>
          <a:xfrm>
            <a:off x="879359" y="2804160"/>
            <a:ext cx="3741409" cy="909891"/>
            <a:chOff x="879359" y="2804160"/>
            <a:chExt cx="3741409" cy="9098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23D1F6-0E38-644E-A141-602FEB861222}"/>
                </a:ext>
              </a:extLst>
            </p:cNvPr>
            <p:cNvSpPr txBox="1"/>
            <p:nvPr/>
          </p:nvSpPr>
          <p:spPr>
            <a:xfrm>
              <a:off x="879359" y="2804160"/>
              <a:ext cx="37414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that Y equals K, given x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DB35302-DBCF-AB41-9158-A81689622ACF}"/>
                </a:ext>
              </a:extLst>
            </p:cNvPr>
            <p:cNvCxnSpPr>
              <a:cxnSpLocks/>
            </p:cNvCxnSpPr>
            <p:nvPr/>
          </p:nvCxnSpPr>
          <p:spPr>
            <a:xfrm>
              <a:off x="2987040" y="3173492"/>
              <a:ext cx="1365504" cy="5405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7A38EB-9AF4-994C-AD08-99B51A339D29}"/>
              </a:ext>
            </a:extLst>
          </p:cNvPr>
          <p:cNvGrpSpPr/>
          <p:nvPr/>
        </p:nvGrpSpPr>
        <p:grpSpPr>
          <a:xfrm>
            <a:off x="4620768" y="1621071"/>
            <a:ext cx="3028458" cy="1921753"/>
            <a:chOff x="4620768" y="1621071"/>
            <a:chExt cx="3028458" cy="19217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1A37D0-7330-554D-ADD0-6D8A4D15D760}"/>
                </a:ext>
              </a:extLst>
            </p:cNvPr>
            <p:cNvSpPr txBox="1"/>
            <p:nvPr/>
          </p:nvSpPr>
          <p:spPr>
            <a:xfrm>
              <a:off x="5187695" y="1621071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Prior probability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6F7DC3B-F9ED-D144-85DD-2621764E4F78}"/>
                    </a:ext>
                  </a:extLst>
                </p:cNvPr>
                <p:cNvSpPr txBox="1"/>
                <p:nvPr/>
              </p:nvSpPr>
              <p:spPr>
                <a:xfrm>
                  <a:off x="4620768" y="2051582"/>
                  <a:ext cx="3028458" cy="9834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𝑔𝑟𝑒𝑒𝑛</m:t>
                          </m:r>
                        </m:sub>
                      </m:sSub>
                    </m:oMath>
                  </a14:m>
                  <a:r>
                    <a:rPr lang="en-US" sz="1600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e>
                          </m:d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𝑠𝑎𝑚𝑝𝑙𝑒𝑠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a14:m>
                  <a:endParaRPr lang="en-US" sz="1600" b="0" dirty="0"/>
                </a:p>
                <a:p>
                  <a:endParaRPr lang="en-US" sz="3200" b="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6F7DC3B-F9ED-D144-85DD-2621764E4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0768" y="2051582"/>
                  <a:ext cx="3028458" cy="9834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95D3D2A-8E2F-8447-A6E0-FFFB68701E5A}"/>
                </a:ext>
              </a:extLst>
            </p:cNvPr>
            <p:cNvCxnSpPr>
              <a:cxnSpLocks/>
            </p:cNvCxnSpPr>
            <p:nvPr/>
          </p:nvCxnSpPr>
          <p:spPr>
            <a:xfrm>
              <a:off x="6230112" y="2582138"/>
              <a:ext cx="745252" cy="960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C4FF91-092E-1242-9CBF-317BCE4C0F1A}"/>
              </a:ext>
            </a:extLst>
          </p:cNvPr>
          <p:cNvGrpSpPr/>
          <p:nvPr/>
        </p:nvGrpSpPr>
        <p:grpSpPr>
          <a:xfrm>
            <a:off x="7855450" y="1647259"/>
            <a:ext cx="4178054" cy="1835205"/>
            <a:chOff x="7855450" y="1647259"/>
            <a:chExt cx="4178054" cy="183520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BC0561-F9A4-AC42-9190-099142C4AA03}"/>
                </a:ext>
              </a:extLst>
            </p:cNvPr>
            <p:cNvSpPr txBox="1"/>
            <p:nvPr/>
          </p:nvSpPr>
          <p:spPr>
            <a:xfrm>
              <a:off x="8680704" y="1647259"/>
              <a:ext cx="335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density function of X for an observation for that kth class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4EDBB5-81C7-C446-857F-E31E45875F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25" t="12969" r="54403" b="33271"/>
            <a:stretch/>
          </p:blipFill>
          <p:spPr>
            <a:xfrm>
              <a:off x="9624028" y="2353949"/>
              <a:ext cx="1466151" cy="1128515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D9048FD-A72F-264E-837E-26BD44FD63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55450" y="2428791"/>
              <a:ext cx="1604018" cy="10222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2080CC-D43F-3B48-8744-0903CC84B377}"/>
              </a:ext>
            </a:extLst>
          </p:cNvPr>
          <p:cNvGrpSpPr/>
          <p:nvPr/>
        </p:nvGrpSpPr>
        <p:grpSpPr>
          <a:xfrm>
            <a:off x="6327648" y="4595281"/>
            <a:ext cx="2828544" cy="1955618"/>
            <a:chOff x="6327648" y="4595281"/>
            <a:chExt cx="2828544" cy="195561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510B6C-FF2B-674D-8362-B00430A9A490}"/>
                    </a:ext>
                  </a:extLst>
                </p:cNvPr>
                <p:cNvSpPr txBox="1"/>
                <p:nvPr/>
              </p:nvSpPr>
              <p:spPr>
                <a:xfrm>
                  <a:off x="6327648" y="5073571"/>
                  <a:ext cx="2828544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Sum of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r>
                    <a:rPr lang="en-US" dirty="0"/>
                    <a:t> and the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a14:m>
                  <a:r>
                    <a:rPr lang="en-US" dirty="0"/>
                    <a:t> over all classes</a:t>
                  </a:r>
                </a:p>
                <a:p>
                  <a:endParaRPr lang="en-US" dirty="0"/>
                </a:p>
                <a:p>
                  <a:r>
                    <a:rPr lang="en-US" dirty="0"/>
                    <a:t>This value is constant for all k </a:t>
                  </a: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A510B6C-FF2B-674D-8362-B00430A9A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7648" y="5073571"/>
                  <a:ext cx="2828544" cy="1477328"/>
                </a:xfrm>
                <a:prstGeom prst="rect">
                  <a:avLst/>
                </a:prstGeom>
                <a:blipFill>
                  <a:blip r:embed="rId5"/>
                  <a:stretch>
                    <a:fillRect l="-1339" t="-847"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2FB5E68-DECB-DD49-963C-6F5E3162E8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1900" y="4595281"/>
              <a:ext cx="6064" cy="4782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97D06FCE-A8C5-B54F-BAB6-D0B5DFD3B736}"/>
              </a:ext>
            </a:extLst>
          </p:cNvPr>
          <p:cNvSpPr txBox="1">
            <a:spLocks/>
          </p:cNvSpPr>
          <p:nvPr/>
        </p:nvSpPr>
        <p:spPr>
          <a:xfrm>
            <a:off x="972312" y="3511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Linear Discriminant Analysis all together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C77895-9F62-F146-8DAC-EF35BAA2E4D0}"/>
              </a:ext>
            </a:extLst>
          </p:cNvPr>
          <p:cNvSpPr txBox="1"/>
          <p:nvPr/>
        </p:nvSpPr>
        <p:spPr>
          <a:xfrm>
            <a:off x="1049130" y="4980016"/>
            <a:ext cx="4138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k with the greatest probability given x, is the predicted class</a:t>
            </a:r>
          </a:p>
        </p:txBody>
      </p:sp>
    </p:spTree>
    <p:extLst>
      <p:ext uri="{BB962C8B-B14F-4D97-AF65-F5344CB8AC3E}">
        <p14:creationId xmlns:p14="http://schemas.microsoft.com/office/powerpoint/2010/main" val="291272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F2D5A-E097-4F43-873C-1209EFD9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Discriminant Analysis example</a:t>
            </a:r>
            <a:br>
              <a:rPr lang="en-US" dirty="0"/>
            </a:b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ADC6D8-040E-9B49-81B8-A86A55355063}"/>
              </a:ext>
            </a:extLst>
          </p:cNvPr>
          <p:cNvCxnSpPr>
            <a:cxnSpLocks/>
          </p:cNvCxnSpPr>
          <p:nvPr/>
        </p:nvCxnSpPr>
        <p:spPr>
          <a:xfrm flipH="1">
            <a:off x="886968" y="3425952"/>
            <a:ext cx="248716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0DABAD8A-B17F-6143-99F2-5874AC1BF934}"/>
              </a:ext>
            </a:extLst>
          </p:cNvPr>
          <p:cNvSpPr/>
          <p:nvPr/>
        </p:nvSpPr>
        <p:spPr>
          <a:xfrm>
            <a:off x="1461517" y="2895650"/>
            <a:ext cx="121920" cy="128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E7934C-EA07-9A4A-A5BB-E16BA61C0154}"/>
              </a:ext>
            </a:extLst>
          </p:cNvPr>
          <p:cNvSpPr/>
          <p:nvPr/>
        </p:nvSpPr>
        <p:spPr>
          <a:xfrm>
            <a:off x="1644397" y="2877123"/>
            <a:ext cx="121920" cy="128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8E4EA8E-A4D1-4647-8BA6-216A12A78410}"/>
              </a:ext>
            </a:extLst>
          </p:cNvPr>
          <p:cNvSpPr/>
          <p:nvPr/>
        </p:nvSpPr>
        <p:spPr>
          <a:xfrm>
            <a:off x="1978153" y="3051048"/>
            <a:ext cx="121920" cy="128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0BAADD-AF52-EB4A-94B6-3A2E28AF7D99}"/>
              </a:ext>
            </a:extLst>
          </p:cNvPr>
          <p:cNvSpPr/>
          <p:nvPr/>
        </p:nvSpPr>
        <p:spPr>
          <a:xfrm>
            <a:off x="1644397" y="2732812"/>
            <a:ext cx="121920" cy="128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15B88D-2666-9546-A4D9-C7F507278AAC}"/>
              </a:ext>
            </a:extLst>
          </p:cNvPr>
          <p:cNvSpPr/>
          <p:nvPr/>
        </p:nvSpPr>
        <p:spPr>
          <a:xfrm>
            <a:off x="2167128" y="3060312"/>
            <a:ext cx="121920" cy="128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EBF198-FC96-354A-A379-098F0B0FAFA0}"/>
              </a:ext>
            </a:extLst>
          </p:cNvPr>
          <p:cNvSpPr/>
          <p:nvPr/>
        </p:nvSpPr>
        <p:spPr>
          <a:xfrm>
            <a:off x="1100330" y="3056256"/>
            <a:ext cx="121920" cy="128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7F390BD-0D47-3D4F-8A62-A5B01EA8C6C3}"/>
              </a:ext>
            </a:extLst>
          </p:cNvPr>
          <p:cNvSpPr/>
          <p:nvPr/>
        </p:nvSpPr>
        <p:spPr>
          <a:xfrm>
            <a:off x="1744981" y="3051048"/>
            <a:ext cx="121920" cy="128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A48DFC-7080-4D46-9565-AE9B3EF2422F}"/>
              </a:ext>
            </a:extLst>
          </p:cNvPr>
          <p:cNvSpPr/>
          <p:nvPr/>
        </p:nvSpPr>
        <p:spPr>
          <a:xfrm>
            <a:off x="1527048" y="3056256"/>
            <a:ext cx="121920" cy="128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E055B1E-77A0-2A46-BD22-EEB16E8318BC}"/>
              </a:ext>
            </a:extLst>
          </p:cNvPr>
          <p:cNvSpPr/>
          <p:nvPr/>
        </p:nvSpPr>
        <p:spPr>
          <a:xfrm>
            <a:off x="2622804" y="2922843"/>
            <a:ext cx="121920" cy="128016"/>
          </a:xfrm>
          <a:prstGeom prst="ellipse">
            <a:avLst/>
          </a:prstGeom>
          <a:solidFill>
            <a:srgbClr val="DE5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71A4E1-A815-E54D-9D51-52F7DA7D8306}"/>
              </a:ext>
            </a:extLst>
          </p:cNvPr>
          <p:cNvSpPr/>
          <p:nvPr/>
        </p:nvSpPr>
        <p:spPr>
          <a:xfrm>
            <a:off x="2683764" y="2708831"/>
            <a:ext cx="121920" cy="128016"/>
          </a:xfrm>
          <a:prstGeom prst="ellipse">
            <a:avLst/>
          </a:prstGeom>
          <a:solidFill>
            <a:srgbClr val="DE5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2EC22D3-6BA3-014E-8519-29288CD11A66}"/>
              </a:ext>
            </a:extLst>
          </p:cNvPr>
          <p:cNvSpPr/>
          <p:nvPr/>
        </p:nvSpPr>
        <p:spPr>
          <a:xfrm>
            <a:off x="2709672" y="3056940"/>
            <a:ext cx="121920" cy="128016"/>
          </a:xfrm>
          <a:prstGeom prst="ellipse">
            <a:avLst/>
          </a:prstGeom>
          <a:solidFill>
            <a:srgbClr val="DE5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3D1002-DEDE-8343-BE0B-A4A080FABA77}"/>
              </a:ext>
            </a:extLst>
          </p:cNvPr>
          <p:cNvSpPr/>
          <p:nvPr/>
        </p:nvSpPr>
        <p:spPr>
          <a:xfrm>
            <a:off x="2802636" y="2908943"/>
            <a:ext cx="121920" cy="128016"/>
          </a:xfrm>
          <a:prstGeom prst="ellipse">
            <a:avLst/>
          </a:prstGeom>
          <a:solidFill>
            <a:srgbClr val="DE5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2B2C24B-EAFA-BF40-BE0E-8B41A0960136}"/>
              </a:ext>
            </a:extLst>
          </p:cNvPr>
          <p:cNvSpPr/>
          <p:nvPr/>
        </p:nvSpPr>
        <p:spPr>
          <a:xfrm>
            <a:off x="2353056" y="3053907"/>
            <a:ext cx="121920" cy="128016"/>
          </a:xfrm>
          <a:prstGeom prst="ellipse">
            <a:avLst/>
          </a:prstGeom>
          <a:solidFill>
            <a:srgbClr val="DE5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EED8168-9084-8F45-86E7-0AE33FC9E5D4}"/>
              </a:ext>
            </a:extLst>
          </p:cNvPr>
          <p:cNvSpPr/>
          <p:nvPr/>
        </p:nvSpPr>
        <p:spPr>
          <a:xfrm>
            <a:off x="2916935" y="3053907"/>
            <a:ext cx="121920" cy="128016"/>
          </a:xfrm>
          <a:prstGeom prst="ellipse">
            <a:avLst/>
          </a:prstGeom>
          <a:solidFill>
            <a:srgbClr val="DE5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8482B21-125D-4140-99F0-2552E8619FBC}"/>
              </a:ext>
            </a:extLst>
          </p:cNvPr>
          <p:cNvSpPr/>
          <p:nvPr/>
        </p:nvSpPr>
        <p:spPr>
          <a:xfrm>
            <a:off x="3147060" y="3060312"/>
            <a:ext cx="121920" cy="128016"/>
          </a:xfrm>
          <a:prstGeom prst="ellipse">
            <a:avLst/>
          </a:prstGeom>
          <a:solidFill>
            <a:srgbClr val="DE5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CFBB42-EA2B-D141-ADE0-A018CC1D1C19}"/>
              </a:ext>
            </a:extLst>
          </p:cNvPr>
          <p:cNvSpPr/>
          <p:nvPr/>
        </p:nvSpPr>
        <p:spPr>
          <a:xfrm>
            <a:off x="2517648" y="3056351"/>
            <a:ext cx="121920" cy="128016"/>
          </a:xfrm>
          <a:prstGeom prst="ellipse">
            <a:avLst/>
          </a:prstGeom>
          <a:solidFill>
            <a:srgbClr val="DE5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036300B-0E78-284A-8BB1-BD374B31F0FD}"/>
              </a:ext>
            </a:extLst>
          </p:cNvPr>
          <p:cNvSpPr/>
          <p:nvPr/>
        </p:nvSpPr>
        <p:spPr>
          <a:xfrm>
            <a:off x="2066545" y="3051048"/>
            <a:ext cx="121920" cy="128016"/>
          </a:xfrm>
          <a:prstGeom prst="ellipse">
            <a:avLst/>
          </a:prstGeom>
          <a:solidFill>
            <a:srgbClr val="DE5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5D53517-FFD1-B44D-B5DA-8E62A9FD9A6B}"/>
              </a:ext>
            </a:extLst>
          </p:cNvPr>
          <p:cNvSpPr/>
          <p:nvPr/>
        </p:nvSpPr>
        <p:spPr>
          <a:xfrm>
            <a:off x="1313689" y="3056256"/>
            <a:ext cx="121920" cy="128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484D69-2AB2-474E-8375-4817CC8D32C5}"/>
              </a:ext>
            </a:extLst>
          </p:cNvPr>
          <p:cNvSpPr/>
          <p:nvPr/>
        </p:nvSpPr>
        <p:spPr>
          <a:xfrm>
            <a:off x="1827277" y="2878519"/>
            <a:ext cx="121920" cy="128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A386B2-0F01-D94B-A064-BF2C4034C286}"/>
              </a:ext>
            </a:extLst>
          </p:cNvPr>
          <p:cNvSpPr txBox="1"/>
          <p:nvPr/>
        </p:nvSpPr>
        <p:spPr>
          <a:xfrm>
            <a:off x="2005585" y="388751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B15479-CB51-D041-A5D9-3510683430FE}"/>
              </a:ext>
            </a:extLst>
          </p:cNvPr>
          <p:cNvSpPr txBox="1"/>
          <p:nvPr/>
        </p:nvSpPr>
        <p:spPr>
          <a:xfrm>
            <a:off x="3834383" y="1922336"/>
            <a:ext cx="1743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 is either green or purple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C68DA5AC-C9BE-2B42-B8B4-7C1CC9AC88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24951" y="4299906"/>
                <a:ext cx="8034529" cy="117427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𝑔𝑟𝑒𝑒𝑛</m:t>
                              </m:r>
                            </m:e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</m:e>
                      </m:func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𝑝𝑢𝑟𝑝𝑙𝑒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𝑝𝑢𝑟𝑝𝑙𝑒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600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4" name="Content Placeholder 2">
                <a:extLst>
                  <a:ext uri="{FF2B5EF4-FFF2-40B4-BE49-F238E27FC236}">
                    <a16:creationId xmlns:a16="http://schemas.microsoft.com/office/drawing/2014/main" id="{C68DA5AC-C9BE-2B42-B8B4-7C1CC9AC88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24951" y="4299906"/>
                <a:ext cx="8034529" cy="1174274"/>
              </a:xfrm>
              <a:blipFill>
                <a:blip r:embed="rId3"/>
                <a:stretch>
                  <a:fillRect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D4B9B44-3D0C-0542-9585-14C7A29996FD}"/>
                  </a:ext>
                </a:extLst>
              </p:cNvPr>
              <p:cNvSpPr/>
              <p:nvPr/>
            </p:nvSpPr>
            <p:spPr>
              <a:xfrm>
                <a:off x="204747" y="4713562"/>
                <a:ext cx="3324308" cy="89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𝑔𝑟𝑒𝑒𝑛𝑠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D4B9B44-3D0C-0542-9585-14C7A29996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47" y="4713562"/>
                <a:ext cx="3324308" cy="895310"/>
              </a:xfrm>
              <a:prstGeom prst="rect">
                <a:avLst/>
              </a:prstGeom>
              <a:blipFill>
                <a:blip r:embed="rId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1F7EC1-486F-9E48-882C-4ED84C3EAAE1}"/>
                  </a:ext>
                </a:extLst>
              </p:cNvPr>
              <p:cNvSpPr/>
              <p:nvPr/>
            </p:nvSpPr>
            <p:spPr>
              <a:xfrm>
                <a:off x="232629" y="5597411"/>
                <a:ext cx="3393814" cy="895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𝑝𝑢𝑟𝑝𝑙𝑒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𝑝𝑢𝑟𝑝𝑙𝑒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𝑡𝑜𝑡𝑎𝑙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1F7EC1-486F-9E48-882C-4ED84C3EA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29" y="5597411"/>
                <a:ext cx="3393814" cy="895310"/>
              </a:xfrm>
              <a:prstGeom prst="rect">
                <a:avLst/>
              </a:prstGeom>
              <a:blipFill>
                <a:blip r:embed="rId5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1D254401-2CAF-0942-ADF1-08C5878FF1BB}"/>
              </a:ext>
            </a:extLst>
          </p:cNvPr>
          <p:cNvSpPr txBox="1"/>
          <p:nvPr/>
        </p:nvSpPr>
        <p:spPr>
          <a:xfrm>
            <a:off x="2018409" y="34259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519511-0630-2549-A016-30F71AB7E283}"/>
              </a:ext>
            </a:extLst>
          </p:cNvPr>
          <p:cNvSpPr txBox="1"/>
          <p:nvPr/>
        </p:nvSpPr>
        <p:spPr>
          <a:xfrm>
            <a:off x="2323468" y="34323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A6A7635-0ACD-9A4C-A589-277E377C6C24}"/>
              </a:ext>
            </a:extLst>
          </p:cNvPr>
          <p:cNvSpPr txBox="1"/>
          <p:nvPr/>
        </p:nvSpPr>
        <p:spPr>
          <a:xfrm>
            <a:off x="2623437" y="343484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EDA1CD-077A-224D-B782-EA23DD76429D}"/>
              </a:ext>
            </a:extLst>
          </p:cNvPr>
          <p:cNvSpPr txBox="1"/>
          <p:nvPr/>
        </p:nvSpPr>
        <p:spPr>
          <a:xfrm>
            <a:off x="2941434" y="34323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351032C-9B70-2646-82A3-5D75966EF87E}"/>
              </a:ext>
            </a:extLst>
          </p:cNvPr>
          <p:cNvSpPr txBox="1"/>
          <p:nvPr/>
        </p:nvSpPr>
        <p:spPr>
          <a:xfrm>
            <a:off x="1097929" y="34386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39BD1A-41D1-3947-8A2B-3C62BAB64303}"/>
              </a:ext>
            </a:extLst>
          </p:cNvPr>
          <p:cNvSpPr txBox="1"/>
          <p:nvPr/>
        </p:nvSpPr>
        <p:spPr>
          <a:xfrm>
            <a:off x="1397898" y="3441139"/>
            <a:ext cx="389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B6C3232-370B-E84D-B3E8-5E71850B6C60}"/>
              </a:ext>
            </a:extLst>
          </p:cNvPr>
          <p:cNvSpPr txBox="1"/>
          <p:nvPr/>
        </p:nvSpPr>
        <p:spPr>
          <a:xfrm>
            <a:off x="1715895" y="34386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6F1172B-2D9D-F74E-83F0-AC3766573173}"/>
                  </a:ext>
                </a:extLst>
              </p:cNvPr>
              <p:cNvSpPr txBox="1"/>
              <p:nvPr/>
            </p:nvSpPr>
            <p:spPr>
              <a:xfrm>
                <a:off x="5991975" y="2246397"/>
                <a:ext cx="1648848" cy="423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𝑝𝑢𝑟𝑝𝑙𝑒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6F1172B-2D9D-F74E-83F0-AC3766573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975" y="2246397"/>
                <a:ext cx="1648848" cy="423770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C38BBF87-C4EF-6B4F-AEF0-E578EB2097F9}"/>
              </a:ext>
            </a:extLst>
          </p:cNvPr>
          <p:cNvSpPr txBox="1"/>
          <p:nvPr/>
        </p:nvSpPr>
        <p:spPr>
          <a:xfrm>
            <a:off x="5991975" y="1679786"/>
            <a:ext cx="2751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Let’s say that x = 2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BAC6CDB-15F1-FB4A-9668-2B91215655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25" t="12969" r="54403" b="33271"/>
          <a:stretch/>
        </p:blipFill>
        <p:spPr>
          <a:xfrm>
            <a:off x="8807573" y="1277500"/>
            <a:ext cx="2950464" cy="25616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41D302-55F7-2045-8875-3319E04E9274}"/>
                  </a:ext>
                </a:extLst>
              </p:cNvPr>
              <p:cNvSpPr txBox="1"/>
              <p:nvPr/>
            </p:nvSpPr>
            <p:spPr>
              <a:xfrm>
                <a:off x="7393576" y="2245114"/>
                <a:ext cx="1463041" cy="425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𝑔𝑟𝑒𝑒𝑛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41D302-55F7-2045-8875-3319E04E9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76" y="2245114"/>
                <a:ext cx="1463041" cy="425053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Content Placeholder 2">
                <a:extLst>
                  <a:ext uri="{FF2B5EF4-FFF2-40B4-BE49-F238E27FC236}">
                    <a16:creationId xmlns:a16="http://schemas.microsoft.com/office/drawing/2014/main" id="{80D0899C-9F80-5F4E-B896-DBB389C1C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34384" y="5560123"/>
                <a:ext cx="8334772" cy="11742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6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𝑝𝑢𝑟𝑝𝑙𝑒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𝑝𝑢𝑟𝑝𝑙𝑒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𝑝𝑢𝑟𝑝𝑙𝑒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𝑔𝑟𝑒𝑒𝑛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𝑝𝑢𝑟𝑝𝑙𝑒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𝑝𝑢𝑟𝑝𝑙𝑒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6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61" name="Content Placeholder 2">
                <a:extLst>
                  <a:ext uri="{FF2B5EF4-FFF2-40B4-BE49-F238E27FC236}">
                    <a16:creationId xmlns:a16="http://schemas.microsoft.com/office/drawing/2014/main" id="{80D0899C-9F80-5F4E-B896-DBB389C1C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384" y="5560123"/>
                <a:ext cx="8334772" cy="1174274"/>
              </a:xfrm>
              <a:prstGeom prst="rect">
                <a:avLst/>
              </a:prstGeom>
              <a:blipFill>
                <a:blip r:embed="rId9"/>
                <a:stretch>
                  <a:fillRect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56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45" grpId="0"/>
      <p:bldP spid="46" grpId="0"/>
      <p:bldP spid="57" grpId="0"/>
      <p:bldP spid="58" grpId="0"/>
      <p:bldP spid="60" grpId="0"/>
      <p:bldP spid="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6D17-BA92-D24C-8167-8D9E71C9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assumes many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FC7B9-F991-A345-8DAC-A3E2BA7C6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Observations within each class come from a normal distribution with a class-speciﬁc mean and a common variance</a:t>
            </a:r>
          </a:p>
          <a:p>
            <a:pPr lvl="1"/>
            <a:r>
              <a:rPr lang="en-US" dirty="0"/>
              <a:t>This is often not true</a:t>
            </a:r>
          </a:p>
          <a:p>
            <a:r>
              <a:rPr lang="en-US" dirty="0"/>
              <a:t>Now, we have Quadratic discriminant analysis (QDA) which is more flexible and allows for class specific variance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450CE-5829-544E-AF12-2308866DC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25" t="12969" r="54403" b="33271"/>
          <a:stretch/>
        </p:blipFill>
        <p:spPr>
          <a:xfrm>
            <a:off x="1394837" y="4106044"/>
            <a:ext cx="2950464" cy="2561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34634-3213-BE46-9CCE-1F830C1E5F3C}"/>
              </a:ext>
            </a:extLst>
          </p:cNvPr>
          <p:cNvSpPr txBox="1"/>
          <p:nvPr/>
        </p:nvSpPr>
        <p:spPr>
          <a:xfrm>
            <a:off x="4815840" y="4535424"/>
            <a:ext cx="2525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specific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variance</a:t>
            </a:r>
          </a:p>
        </p:txBody>
      </p:sp>
    </p:spTree>
    <p:extLst>
      <p:ext uri="{BB962C8B-B14F-4D97-AF65-F5344CB8AC3E}">
        <p14:creationId xmlns:p14="http://schemas.microsoft.com/office/powerpoint/2010/main" val="336360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70EE-9544-D649-953F-6E8ABB9F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the data into independent training and test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7DBF-8A22-0F4C-B7F2-CA0BA9EC2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5744" y="1825625"/>
            <a:ext cx="4852416" cy="3490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want our model to be robust to new data. There is little point in a model that describes the data at hand with no opportunity to apply the model to a new dataset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C772E5-06D6-A94B-B356-94F2ACFC06AE}"/>
              </a:ext>
            </a:extLst>
          </p:cNvPr>
          <p:cNvSpPr/>
          <p:nvPr/>
        </p:nvSpPr>
        <p:spPr>
          <a:xfrm>
            <a:off x="838200" y="2036064"/>
            <a:ext cx="1453896" cy="2987040"/>
          </a:xfrm>
          <a:prstGeom prst="rect">
            <a:avLst/>
          </a:prstGeom>
          <a:solidFill>
            <a:srgbClr val="1CA2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8C66F-9FB9-3942-8FB8-6517D0A922C2}"/>
              </a:ext>
            </a:extLst>
          </p:cNvPr>
          <p:cNvSpPr txBox="1"/>
          <p:nvPr/>
        </p:nvSpPr>
        <p:spPr>
          <a:xfrm>
            <a:off x="799315" y="5108448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dataset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14DD94-37BC-8F41-90CE-34E209C6F76F}"/>
              </a:ext>
            </a:extLst>
          </p:cNvPr>
          <p:cNvSpPr/>
          <p:nvPr/>
        </p:nvSpPr>
        <p:spPr>
          <a:xfrm>
            <a:off x="3241548" y="2036064"/>
            <a:ext cx="1453896" cy="2340864"/>
          </a:xfrm>
          <a:prstGeom prst="rect">
            <a:avLst/>
          </a:prstGeom>
          <a:solidFill>
            <a:srgbClr val="5278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0971F-2589-414F-956E-CA2A6E7FD06D}"/>
              </a:ext>
            </a:extLst>
          </p:cNvPr>
          <p:cNvSpPr/>
          <p:nvPr/>
        </p:nvSpPr>
        <p:spPr>
          <a:xfrm>
            <a:off x="5093208" y="2036064"/>
            <a:ext cx="1453896" cy="646176"/>
          </a:xfrm>
          <a:prstGeom prst="rect">
            <a:avLst/>
          </a:prstGeom>
          <a:solidFill>
            <a:srgbClr val="E890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3A4B69-A94F-5E4E-99D7-5EF00230FC25}"/>
              </a:ext>
            </a:extLst>
          </p:cNvPr>
          <p:cNvSpPr txBox="1"/>
          <p:nvPr/>
        </p:nvSpPr>
        <p:spPr>
          <a:xfrm>
            <a:off x="3277730" y="4464058"/>
            <a:ext cx="138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4F215-3B2F-8746-BE8D-FA170C54C329}"/>
              </a:ext>
            </a:extLst>
          </p:cNvPr>
          <p:cNvSpPr txBox="1"/>
          <p:nvPr/>
        </p:nvSpPr>
        <p:spPr>
          <a:xfrm>
            <a:off x="5330246" y="2682240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E7B552-AE8A-9E4E-B221-BA89879F35CC}"/>
              </a:ext>
            </a:extLst>
          </p:cNvPr>
          <p:cNvSpPr txBox="1"/>
          <p:nvPr/>
        </p:nvSpPr>
        <p:spPr>
          <a:xfrm>
            <a:off x="3277730" y="4857619"/>
            <a:ext cx="3806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~70% of the total data. The exact split depends on the data at hand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2F157-819E-0245-91B8-A9C3243C8AEA}"/>
              </a:ext>
            </a:extLst>
          </p:cNvPr>
          <p:cNvSpPr txBox="1"/>
          <p:nvPr/>
        </p:nvSpPr>
        <p:spPr>
          <a:xfrm>
            <a:off x="5340097" y="6079926"/>
            <a:ext cx="6851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You may come across validation sets. Validation sets are often used in Deep Learning to help select models</a:t>
            </a:r>
          </a:p>
        </p:txBody>
      </p:sp>
    </p:spTree>
    <p:extLst>
      <p:ext uri="{BB962C8B-B14F-4D97-AF65-F5344CB8AC3E}">
        <p14:creationId xmlns:p14="http://schemas.microsoft.com/office/powerpoint/2010/main" val="1396594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E5F6B-CB03-8946-8721-A5C24AEA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757D0-3A24-BA4D-BF56-5ED452325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Trade off between prediction accuracy and model interpretability</a:t>
            </a:r>
          </a:p>
          <a:p>
            <a:r>
              <a:rPr lang="en-US" dirty="0"/>
              <a:t>Class imbalances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443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4B7F-4384-0841-9E7A-4E53AC3E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model on the training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825CC-B87C-7A4D-8962-67F799EBEA11}"/>
              </a:ext>
            </a:extLst>
          </p:cNvPr>
          <p:cNvSpPr txBox="1"/>
          <p:nvPr/>
        </p:nvSpPr>
        <p:spPr>
          <a:xfrm>
            <a:off x="2048019" y="4461416"/>
            <a:ext cx="138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2D5536-70B3-8345-B731-E345E8526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249166"/>
              </p:ext>
            </p:extLst>
          </p:nvPr>
        </p:nvGraphicFramePr>
        <p:xfrm>
          <a:off x="1288119" y="1899738"/>
          <a:ext cx="2032700" cy="2340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75">
                  <a:extLst>
                    <a:ext uri="{9D8B030D-6E8A-4147-A177-3AD203B41FA5}">
                      <a16:colId xmlns:a16="http://schemas.microsoft.com/office/drawing/2014/main" val="421844991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1505326399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521715681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1363608467"/>
                    </a:ext>
                  </a:extLst>
                </a:gridCol>
              </a:tblGrid>
              <a:tr h="390144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52016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550408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054044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020906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235859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76785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D9AA1C-BE25-034F-A867-D861AD25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815358"/>
              </p:ext>
            </p:extLst>
          </p:nvPr>
        </p:nvGraphicFramePr>
        <p:xfrm>
          <a:off x="3518579" y="1899738"/>
          <a:ext cx="564835" cy="2340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835">
                  <a:extLst>
                    <a:ext uri="{9D8B030D-6E8A-4147-A177-3AD203B41FA5}">
                      <a16:colId xmlns:a16="http://schemas.microsoft.com/office/drawing/2014/main" val="2827607098"/>
                    </a:ext>
                  </a:extLst>
                </a:gridCol>
              </a:tblGrid>
              <a:tr h="390144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860945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605469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278625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457722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16720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873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566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nt Arrow 20">
            <a:extLst>
              <a:ext uri="{FF2B5EF4-FFF2-40B4-BE49-F238E27FC236}">
                <a16:creationId xmlns:a16="http://schemas.microsoft.com/office/drawing/2014/main" id="{CA1FFA7F-115C-964B-AFF7-C6A3B9B0FC1F}"/>
              </a:ext>
            </a:extLst>
          </p:cNvPr>
          <p:cNvSpPr/>
          <p:nvPr/>
        </p:nvSpPr>
        <p:spPr>
          <a:xfrm rot="10800000" flipH="1">
            <a:off x="4933163" y="2663524"/>
            <a:ext cx="1548384" cy="560832"/>
          </a:xfrm>
          <a:prstGeom prst="bentArrow">
            <a:avLst>
              <a:gd name="adj1" fmla="val 6054"/>
              <a:gd name="adj2" fmla="val 25000"/>
              <a:gd name="adj3" fmla="val 15419"/>
              <a:gd name="adj4" fmla="val 4375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9C4B7F-4384-0841-9E7A-4E53AC3E4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the model on the training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2825CC-B87C-7A4D-8962-67F799EBEA11}"/>
              </a:ext>
            </a:extLst>
          </p:cNvPr>
          <p:cNvSpPr txBox="1"/>
          <p:nvPr/>
        </p:nvSpPr>
        <p:spPr>
          <a:xfrm>
            <a:off x="1672564" y="4351746"/>
            <a:ext cx="138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2D5536-70B3-8345-B731-E345E8526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982909"/>
              </p:ext>
            </p:extLst>
          </p:nvPr>
        </p:nvGraphicFramePr>
        <p:xfrm>
          <a:off x="1288119" y="1899738"/>
          <a:ext cx="2032700" cy="2340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175">
                  <a:extLst>
                    <a:ext uri="{9D8B030D-6E8A-4147-A177-3AD203B41FA5}">
                      <a16:colId xmlns:a16="http://schemas.microsoft.com/office/drawing/2014/main" val="421844991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1505326399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521715681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1363608467"/>
                    </a:ext>
                  </a:extLst>
                </a:gridCol>
              </a:tblGrid>
              <a:tr h="390144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052016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550408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54044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020906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235859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76785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4D9AA1C-BE25-034F-A867-D861AD257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992659"/>
              </p:ext>
            </p:extLst>
          </p:nvPr>
        </p:nvGraphicFramePr>
        <p:xfrm>
          <a:off x="9498755" y="2053924"/>
          <a:ext cx="582043" cy="2340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043">
                  <a:extLst>
                    <a:ext uri="{9D8B030D-6E8A-4147-A177-3AD203B41FA5}">
                      <a16:colId xmlns:a16="http://schemas.microsoft.com/office/drawing/2014/main" val="2827607098"/>
                    </a:ext>
                  </a:extLst>
                </a:gridCol>
              </a:tblGrid>
              <a:tr h="390144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860945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05469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278625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57722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16720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87394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913A8EF-393E-1540-9076-EF6DC57A2AF1}"/>
              </a:ext>
            </a:extLst>
          </p:cNvPr>
          <p:cNvSpPr/>
          <p:nvPr/>
        </p:nvSpPr>
        <p:spPr>
          <a:xfrm>
            <a:off x="3919727" y="2478858"/>
            <a:ext cx="1962912" cy="11826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A9D80-9326-9A49-8286-981F73E7A85E}"/>
              </a:ext>
            </a:extLst>
          </p:cNvPr>
          <p:cNvSpPr txBox="1"/>
          <p:nvPr/>
        </p:nvSpPr>
        <p:spPr>
          <a:xfrm>
            <a:off x="4417323" y="366148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991DE96F-BACD-6D41-95E9-AEB0A6C36200}"/>
              </a:ext>
            </a:extLst>
          </p:cNvPr>
          <p:cNvSpPr/>
          <p:nvPr/>
        </p:nvSpPr>
        <p:spPr>
          <a:xfrm rot="10800000" flipH="1">
            <a:off x="2279905" y="2718816"/>
            <a:ext cx="1548384" cy="560832"/>
          </a:xfrm>
          <a:prstGeom prst="bentArrow">
            <a:avLst>
              <a:gd name="adj1" fmla="val 6054"/>
              <a:gd name="adj2" fmla="val 25000"/>
              <a:gd name="adj3" fmla="val 15419"/>
              <a:gd name="adj4" fmla="val 4375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462E5D-9126-B348-A11A-162AB0C3FF00}"/>
                  </a:ext>
                </a:extLst>
              </p:cNvPr>
              <p:cNvSpPr txBox="1"/>
              <p:nvPr/>
            </p:nvSpPr>
            <p:spPr>
              <a:xfrm>
                <a:off x="6481547" y="2296442"/>
                <a:ext cx="1604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Predicted 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462E5D-9126-B348-A11A-162AB0C3F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547" y="2296442"/>
                <a:ext cx="1604093" cy="369332"/>
              </a:xfrm>
              <a:prstGeom prst="rect">
                <a:avLst/>
              </a:prstGeom>
              <a:blipFill>
                <a:blip r:embed="rId2"/>
                <a:stretch>
                  <a:fillRect l="-234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2661B9D5-2C93-6E43-A0ED-44C628EF63E8}"/>
              </a:ext>
            </a:extLst>
          </p:cNvPr>
          <p:cNvSpPr/>
          <p:nvPr/>
        </p:nvSpPr>
        <p:spPr>
          <a:xfrm>
            <a:off x="7030328" y="2907733"/>
            <a:ext cx="564835" cy="3248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B0E2E6-D385-5A4B-8687-B97F7E06C30F}"/>
                  </a:ext>
                </a:extLst>
              </p:cNvPr>
              <p:cNvSpPr txBox="1"/>
              <p:nvPr/>
            </p:nvSpPr>
            <p:spPr>
              <a:xfrm>
                <a:off x="7986948" y="2994446"/>
                <a:ext cx="15118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Calculate how similar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to y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EB0E2E6-D385-5A4B-8687-B97F7E06C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948" y="2994446"/>
                <a:ext cx="1511807" cy="923330"/>
              </a:xfrm>
              <a:prstGeom prst="rect">
                <a:avLst/>
              </a:prstGeom>
              <a:blipFill>
                <a:blip r:embed="rId3"/>
                <a:stretch>
                  <a:fillRect l="-3333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F9B64A-5B82-F348-97EF-A6D16C59CDCB}"/>
                  </a:ext>
                </a:extLst>
              </p:cNvPr>
              <p:cNvSpPr txBox="1"/>
              <p:nvPr/>
            </p:nvSpPr>
            <p:spPr>
              <a:xfrm>
                <a:off x="7743108" y="5052215"/>
                <a:ext cx="255913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Choose a model where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s are most  similar to the y s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F9B64A-5B82-F348-97EF-A6D16C59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3108" y="5052215"/>
                <a:ext cx="2559132" cy="1569660"/>
              </a:xfrm>
              <a:prstGeom prst="rect">
                <a:avLst/>
              </a:prstGeom>
              <a:blipFill>
                <a:blip r:embed="rId4"/>
                <a:stretch>
                  <a:fillRect l="-3960" t="-2419" r="-643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00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16B75-26CA-C64A-A1FF-73822740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model on test set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45BE92-9E8D-464C-B63C-8A1996D09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329873"/>
              </p:ext>
            </p:extLst>
          </p:nvPr>
        </p:nvGraphicFramePr>
        <p:xfrm>
          <a:off x="1288119" y="1899738"/>
          <a:ext cx="2032700" cy="11704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8175">
                  <a:extLst>
                    <a:ext uri="{9D8B030D-6E8A-4147-A177-3AD203B41FA5}">
                      <a16:colId xmlns:a16="http://schemas.microsoft.com/office/drawing/2014/main" val="421844991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1505326399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521715681"/>
                    </a:ext>
                  </a:extLst>
                </a:gridCol>
                <a:gridCol w="508175">
                  <a:extLst>
                    <a:ext uri="{9D8B030D-6E8A-4147-A177-3AD203B41FA5}">
                      <a16:colId xmlns:a16="http://schemas.microsoft.com/office/drawing/2014/main" val="1363608467"/>
                    </a:ext>
                  </a:extLst>
                </a:gridCol>
              </a:tblGrid>
              <a:tr h="390144"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>
                    <a:solidFill>
                      <a:srgbClr val="E890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X2</a:t>
                      </a:r>
                    </a:p>
                  </a:txBody>
                  <a:tcPr>
                    <a:solidFill>
                      <a:srgbClr val="E890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solidFill>
                      <a:srgbClr val="E890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Xn</a:t>
                      </a:r>
                      <a:endParaRPr lang="en-US" dirty="0"/>
                    </a:p>
                  </a:txBody>
                  <a:tcPr>
                    <a:solidFill>
                      <a:srgbClr val="E890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052016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A9A1">
                        <a:alpha val="8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A9A1">
                        <a:alpha val="8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A9A1">
                        <a:alpha val="8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A9A1">
                        <a:alpha val="8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550408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A9A1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A9A1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A9A1">
                        <a:alpha val="2705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A9A1">
                        <a:alpha val="2705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054044"/>
                  </a:ext>
                </a:extLst>
              </a:tr>
            </a:tbl>
          </a:graphicData>
        </a:graphic>
      </p:graphicFrame>
      <p:sp>
        <p:nvSpPr>
          <p:cNvPr id="5" name="Bent Arrow 4">
            <a:extLst>
              <a:ext uri="{FF2B5EF4-FFF2-40B4-BE49-F238E27FC236}">
                <a16:creationId xmlns:a16="http://schemas.microsoft.com/office/drawing/2014/main" id="{098B464C-ADF0-7D47-B1EF-0E034E5DFE63}"/>
              </a:ext>
            </a:extLst>
          </p:cNvPr>
          <p:cNvSpPr/>
          <p:nvPr/>
        </p:nvSpPr>
        <p:spPr>
          <a:xfrm rot="10800000" flipH="1">
            <a:off x="4933163" y="2663524"/>
            <a:ext cx="1548384" cy="560832"/>
          </a:xfrm>
          <a:prstGeom prst="bentArrow">
            <a:avLst>
              <a:gd name="adj1" fmla="val 6054"/>
              <a:gd name="adj2" fmla="val 25000"/>
              <a:gd name="adj3" fmla="val 15419"/>
              <a:gd name="adj4" fmla="val 4375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055812-F196-0148-9E3E-8FCE1FDB42BA}"/>
              </a:ext>
            </a:extLst>
          </p:cNvPr>
          <p:cNvSpPr/>
          <p:nvPr/>
        </p:nvSpPr>
        <p:spPr>
          <a:xfrm>
            <a:off x="3919727" y="2478858"/>
            <a:ext cx="1962912" cy="11826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C001EC63-FB5A-694F-826E-81D34E1AF7BF}"/>
              </a:ext>
            </a:extLst>
          </p:cNvPr>
          <p:cNvSpPr/>
          <p:nvPr/>
        </p:nvSpPr>
        <p:spPr>
          <a:xfrm rot="10800000" flipH="1">
            <a:off x="2279905" y="2718816"/>
            <a:ext cx="1548384" cy="560832"/>
          </a:xfrm>
          <a:prstGeom prst="bentArrow">
            <a:avLst>
              <a:gd name="adj1" fmla="val 6054"/>
              <a:gd name="adj2" fmla="val 25000"/>
              <a:gd name="adj3" fmla="val 15419"/>
              <a:gd name="adj4" fmla="val 43750"/>
            </a:avLst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C758F-0A9D-DB49-8F13-D700A69329D3}"/>
                  </a:ext>
                </a:extLst>
              </p:cNvPr>
              <p:cNvSpPr txBox="1"/>
              <p:nvPr/>
            </p:nvSpPr>
            <p:spPr>
              <a:xfrm>
                <a:off x="6481547" y="2296442"/>
                <a:ext cx="1604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Predicted 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FC758F-0A9D-DB49-8F13-D700A6932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547" y="2296442"/>
                <a:ext cx="1604093" cy="369332"/>
              </a:xfrm>
              <a:prstGeom prst="rect">
                <a:avLst/>
              </a:prstGeom>
              <a:blipFill>
                <a:blip r:embed="rId2"/>
                <a:stretch>
                  <a:fillRect l="-234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0EA5C35-AC03-8C42-B636-2376FEDBDE23}"/>
              </a:ext>
            </a:extLst>
          </p:cNvPr>
          <p:cNvSpPr/>
          <p:nvPr/>
        </p:nvSpPr>
        <p:spPr>
          <a:xfrm>
            <a:off x="7030328" y="2907733"/>
            <a:ext cx="564835" cy="324874"/>
          </a:xfrm>
          <a:prstGeom prst="rect">
            <a:avLst/>
          </a:prstGeom>
          <a:solidFill>
            <a:srgbClr val="FFA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84A450B-498E-604F-B821-402039793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804429"/>
              </p:ext>
            </p:extLst>
          </p:nvPr>
        </p:nvGraphicFramePr>
        <p:xfrm>
          <a:off x="9498755" y="1893642"/>
          <a:ext cx="582043" cy="117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043">
                  <a:extLst>
                    <a:ext uri="{9D8B030D-6E8A-4147-A177-3AD203B41FA5}">
                      <a16:colId xmlns:a16="http://schemas.microsoft.com/office/drawing/2014/main" val="2827607098"/>
                    </a:ext>
                  </a:extLst>
                </a:gridCol>
              </a:tblGrid>
              <a:tr h="390144"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>
                    <a:solidFill>
                      <a:srgbClr val="CA7F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60945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A9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05469"/>
                  </a:ext>
                </a:extLst>
              </a:tr>
              <a:tr h="3901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A9A1">
                        <a:alpha val="2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27862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4164A-1E32-0D46-882D-04F905D59A31}"/>
                  </a:ext>
                </a:extLst>
              </p:cNvPr>
              <p:cNvSpPr txBox="1"/>
              <p:nvPr/>
            </p:nvSpPr>
            <p:spPr>
              <a:xfrm>
                <a:off x="7986948" y="2994446"/>
                <a:ext cx="151180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Calculate how similar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is to y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44164A-1E32-0D46-882D-04F905D59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948" y="2994446"/>
                <a:ext cx="1511807" cy="923330"/>
              </a:xfrm>
              <a:prstGeom prst="rect">
                <a:avLst/>
              </a:prstGeom>
              <a:blipFill>
                <a:blip r:embed="rId3"/>
                <a:stretch>
                  <a:fillRect l="-3333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898D757-B3D4-DE4D-A6B2-385340DCA39D}"/>
              </a:ext>
            </a:extLst>
          </p:cNvPr>
          <p:cNvSpPr txBox="1"/>
          <p:nvPr/>
        </p:nvSpPr>
        <p:spPr>
          <a:xfrm>
            <a:off x="8085640" y="4695414"/>
            <a:ext cx="326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Report how well the model performed on the test set </a:t>
            </a:r>
          </a:p>
        </p:txBody>
      </p:sp>
    </p:spTree>
    <p:extLst>
      <p:ext uri="{BB962C8B-B14F-4D97-AF65-F5344CB8AC3E}">
        <p14:creationId xmlns:p14="http://schemas.microsoft.com/office/powerpoint/2010/main" val="1383786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F5107-2956-094A-AB65-6E39D6474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Evaluation and Selection: Confusion matrix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7BC8C50-10DB-D54E-90BF-BB51A0C2D6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4178233"/>
              </p:ext>
            </p:extLst>
          </p:nvPr>
        </p:nvGraphicFramePr>
        <p:xfrm>
          <a:off x="4300727" y="2817685"/>
          <a:ext cx="5843017" cy="334378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86258">
                  <a:extLst>
                    <a:ext uri="{9D8B030D-6E8A-4147-A177-3AD203B41FA5}">
                      <a16:colId xmlns:a16="http://schemas.microsoft.com/office/drawing/2014/main" val="3632059438"/>
                    </a:ext>
                  </a:extLst>
                </a:gridCol>
                <a:gridCol w="1475232">
                  <a:extLst>
                    <a:ext uri="{9D8B030D-6E8A-4147-A177-3AD203B41FA5}">
                      <a16:colId xmlns:a16="http://schemas.microsoft.com/office/drawing/2014/main" val="3438530117"/>
                    </a:ext>
                  </a:extLst>
                </a:gridCol>
                <a:gridCol w="1743456">
                  <a:extLst>
                    <a:ext uri="{9D8B030D-6E8A-4147-A177-3AD203B41FA5}">
                      <a16:colId xmlns:a16="http://schemas.microsoft.com/office/drawing/2014/main" val="3231789259"/>
                    </a:ext>
                  </a:extLst>
                </a:gridCol>
                <a:gridCol w="1338071">
                  <a:extLst>
                    <a:ext uri="{9D8B030D-6E8A-4147-A177-3AD203B41FA5}">
                      <a16:colId xmlns:a16="http://schemas.microsoft.com/office/drawing/2014/main" val="3307918716"/>
                    </a:ext>
                  </a:extLst>
                </a:gridCol>
              </a:tblGrid>
              <a:tr h="60058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Actual Red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Actual Blue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581032"/>
                  </a:ext>
                </a:extLst>
              </a:tr>
              <a:tr h="634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Predicted Red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True Positive (TP)</a:t>
                      </a:r>
                    </a:p>
                  </a:txBody>
                  <a:tcPr>
                    <a:solidFill>
                      <a:srgbClr val="CE5253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False Positive (FP) </a:t>
                      </a:r>
                    </a:p>
                    <a:p>
                      <a:pPr algn="ctr"/>
                      <a:r>
                        <a:rPr lang="en-US" sz="1800" i="1" dirty="0"/>
                        <a:t>Type I error</a:t>
                      </a:r>
                    </a:p>
                  </a:txBody>
                  <a:tcPr>
                    <a:solidFill>
                      <a:srgbClr val="6D9DC3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/>
                        <a:t>Total Red Predictions(P’)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119493"/>
                  </a:ext>
                </a:extLst>
              </a:tr>
              <a:tr h="9751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Predicted Blue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False Negative (FN)</a:t>
                      </a:r>
                    </a:p>
                    <a:p>
                      <a:pPr algn="ctr"/>
                      <a:r>
                        <a:rPr lang="en-US" sz="1800" i="1" dirty="0"/>
                        <a:t>Type II error</a:t>
                      </a:r>
                    </a:p>
                  </a:txBody>
                  <a:tcPr>
                    <a:solidFill>
                      <a:srgbClr val="6D9DC3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True Negative</a:t>
                      </a:r>
                    </a:p>
                    <a:p>
                      <a:pPr algn="ctr"/>
                      <a:r>
                        <a:rPr lang="en-US" sz="1800" dirty="0"/>
                        <a:t>(TN)</a:t>
                      </a:r>
                    </a:p>
                  </a:txBody>
                  <a:tcPr>
                    <a:solidFill>
                      <a:srgbClr val="CE5253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/>
                        <a:t>Total Blue Predictions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/>
                        <a:t>(N’)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80422"/>
                  </a:ext>
                </a:extLst>
              </a:tr>
              <a:tr h="626026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/>
                        <a:t>Total Actual Red (P)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Total Actual Blue (N)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All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824330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D7EC67-7DEC-5649-9A5E-06769EB064BD}"/>
              </a:ext>
            </a:extLst>
          </p:cNvPr>
          <p:cNvCxnSpPr>
            <a:cxnSpLocks/>
          </p:cNvCxnSpPr>
          <p:nvPr/>
        </p:nvCxnSpPr>
        <p:spPr>
          <a:xfrm rot="10800000">
            <a:off x="1146048" y="3048000"/>
            <a:ext cx="0" cy="2255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2F1888-2811-9D4F-B19E-F1281E4015D0}"/>
              </a:ext>
            </a:extLst>
          </p:cNvPr>
          <p:cNvCxnSpPr>
            <a:cxnSpLocks/>
          </p:cNvCxnSpPr>
          <p:nvPr/>
        </p:nvCxnSpPr>
        <p:spPr>
          <a:xfrm rot="10800000" flipH="1">
            <a:off x="1146048" y="5303520"/>
            <a:ext cx="248716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95935A7-27F1-1A41-967D-C2F7AD4D9951}"/>
              </a:ext>
            </a:extLst>
          </p:cNvPr>
          <p:cNvSpPr/>
          <p:nvPr/>
        </p:nvSpPr>
        <p:spPr>
          <a:xfrm rot="10800000">
            <a:off x="1572768" y="3333560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D3B3D2-00EB-7C46-8E90-F44911722CDE}"/>
              </a:ext>
            </a:extLst>
          </p:cNvPr>
          <p:cNvSpPr/>
          <p:nvPr/>
        </p:nvSpPr>
        <p:spPr>
          <a:xfrm rot="10800000">
            <a:off x="1837944" y="3254312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6B5575-50F9-8A41-8F3E-E0BB480FA69E}"/>
              </a:ext>
            </a:extLst>
          </p:cNvPr>
          <p:cNvSpPr/>
          <p:nvPr/>
        </p:nvSpPr>
        <p:spPr>
          <a:xfrm rot="10800000">
            <a:off x="1633728" y="3599561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F73B40-A9E1-A046-B81B-0633C2766113}"/>
              </a:ext>
            </a:extLst>
          </p:cNvPr>
          <p:cNvSpPr/>
          <p:nvPr/>
        </p:nvSpPr>
        <p:spPr>
          <a:xfrm rot="10800000">
            <a:off x="2554224" y="3599561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8805E7-0CCC-5041-95CD-EE63B8ABF011}"/>
              </a:ext>
            </a:extLst>
          </p:cNvPr>
          <p:cNvSpPr/>
          <p:nvPr/>
        </p:nvSpPr>
        <p:spPr>
          <a:xfrm rot="10800000">
            <a:off x="1837944" y="4451541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901C52-46DB-1049-A4DA-84C496EF8593}"/>
              </a:ext>
            </a:extLst>
          </p:cNvPr>
          <p:cNvSpPr/>
          <p:nvPr/>
        </p:nvSpPr>
        <p:spPr>
          <a:xfrm rot="10800000">
            <a:off x="1932432" y="468928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482296-531F-A440-963C-502A6682DE3A}"/>
              </a:ext>
            </a:extLst>
          </p:cNvPr>
          <p:cNvSpPr/>
          <p:nvPr/>
        </p:nvSpPr>
        <p:spPr>
          <a:xfrm rot="10800000">
            <a:off x="2054352" y="4490340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C7610C-08F9-C34F-B44D-677BE7693E85}"/>
              </a:ext>
            </a:extLst>
          </p:cNvPr>
          <p:cNvSpPr/>
          <p:nvPr/>
        </p:nvSpPr>
        <p:spPr>
          <a:xfrm rot="10800000">
            <a:off x="2785872" y="3482912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E7C11F-AE99-1842-BAAB-DF14978D4BC4}"/>
              </a:ext>
            </a:extLst>
          </p:cNvPr>
          <p:cNvSpPr/>
          <p:nvPr/>
        </p:nvSpPr>
        <p:spPr>
          <a:xfrm rot="10800000">
            <a:off x="2706624" y="4361561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A9501E-77D0-8147-88F0-A49E76427533}"/>
              </a:ext>
            </a:extLst>
          </p:cNvPr>
          <p:cNvSpPr/>
          <p:nvPr/>
        </p:nvSpPr>
        <p:spPr>
          <a:xfrm rot="10800000">
            <a:off x="2676144" y="4111752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EF61A0-AB40-CD43-B5F4-97B318CC835A}"/>
              </a:ext>
            </a:extLst>
          </p:cNvPr>
          <p:cNvSpPr/>
          <p:nvPr/>
        </p:nvSpPr>
        <p:spPr>
          <a:xfrm rot="10800000">
            <a:off x="2950464" y="4385120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CFE5C4-80FF-3D4F-938E-602450E10515}"/>
              </a:ext>
            </a:extLst>
          </p:cNvPr>
          <p:cNvSpPr/>
          <p:nvPr/>
        </p:nvSpPr>
        <p:spPr>
          <a:xfrm rot="10800000">
            <a:off x="2889504" y="418617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10B6A6-F480-4D47-8B9D-18AF4A75799D}"/>
              </a:ext>
            </a:extLst>
          </p:cNvPr>
          <p:cNvSpPr/>
          <p:nvPr/>
        </p:nvSpPr>
        <p:spPr>
          <a:xfrm rot="10800000">
            <a:off x="2791968" y="456571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C719DB3-1AB9-D84F-AF3B-63F96D90E0A7}"/>
              </a:ext>
            </a:extLst>
          </p:cNvPr>
          <p:cNvSpPr/>
          <p:nvPr/>
        </p:nvSpPr>
        <p:spPr>
          <a:xfrm rot="10800000">
            <a:off x="3139441" y="4247833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D4D1027-51DE-9249-A40F-9B18ABD89B55}"/>
              </a:ext>
            </a:extLst>
          </p:cNvPr>
          <p:cNvSpPr/>
          <p:nvPr/>
        </p:nvSpPr>
        <p:spPr>
          <a:xfrm rot="10800000">
            <a:off x="2980944" y="4047744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BDE341-B74C-1247-98B1-F2DF4F3BD455}"/>
              </a:ext>
            </a:extLst>
          </p:cNvPr>
          <p:cNvSpPr/>
          <p:nvPr/>
        </p:nvSpPr>
        <p:spPr>
          <a:xfrm rot="10800000">
            <a:off x="3090672" y="4580351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072F06F-A30A-BB46-84E3-67252B23DC79}"/>
              </a:ext>
            </a:extLst>
          </p:cNvPr>
          <p:cNvSpPr/>
          <p:nvPr/>
        </p:nvSpPr>
        <p:spPr>
          <a:xfrm rot="10800000">
            <a:off x="2493264" y="4996403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177752-7D76-E845-BC51-25D59D01D98F}"/>
              </a:ext>
            </a:extLst>
          </p:cNvPr>
          <p:cNvSpPr/>
          <p:nvPr/>
        </p:nvSpPr>
        <p:spPr>
          <a:xfrm rot="10800000">
            <a:off x="1350265" y="4616832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75BBF6-36A2-3244-8748-7DE483368A04}"/>
              </a:ext>
            </a:extLst>
          </p:cNvPr>
          <p:cNvSpPr txBox="1"/>
          <p:nvPr/>
        </p:nvSpPr>
        <p:spPr>
          <a:xfrm>
            <a:off x="4517135" y="2084386"/>
            <a:ext cx="5622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Confusion matrix in terms of Red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47FF69-1B6C-5940-817A-4F392AB9EE93}"/>
              </a:ext>
            </a:extLst>
          </p:cNvPr>
          <p:cNvSpPr/>
          <p:nvPr/>
        </p:nvSpPr>
        <p:spPr>
          <a:xfrm>
            <a:off x="10436366" y="3466204"/>
            <a:ext cx="1520936" cy="703977"/>
          </a:xfrm>
          <a:prstGeom prst="rect">
            <a:avLst/>
          </a:prstGeom>
          <a:solidFill>
            <a:srgbClr val="CE5253">
              <a:alpha val="23137"/>
            </a:srgbClr>
          </a:solidFill>
          <a:ln>
            <a:solidFill>
              <a:srgbClr val="CE5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want to maximize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A950B1A-3979-C24A-BC8F-8DC534750255}"/>
              </a:ext>
            </a:extLst>
          </p:cNvPr>
          <p:cNvSpPr/>
          <p:nvPr/>
        </p:nvSpPr>
        <p:spPr>
          <a:xfrm>
            <a:off x="10436366" y="4305872"/>
            <a:ext cx="1520936" cy="633350"/>
          </a:xfrm>
          <a:prstGeom prst="rect">
            <a:avLst/>
          </a:prstGeom>
          <a:solidFill>
            <a:srgbClr val="6D9DC3">
              <a:alpha val="23137"/>
            </a:srgbClr>
          </a:solidFill>
          <a:ln>
            <a:solidFill>
              <a:srgbClr val="6D9D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 want to minimize</a:t>
            </a:r>
          </a:p>
        </p:txBody>
      </p:sp>
    </p:spTree>
    <p:extLst>
      <p:ext uri="{BB962C8B-B14F-4D97-AF65-F5344CB8AC3E}">
        <p14:creationId xmlns:p14="http://schemas.microsoft.com/office/powerpoint/2010/main" val="405458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1C4F-98F3-994E-A4AB-24C65914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and Selection: Confusion matrix</a:t>
            </a:r>
          </a:p>
        </p:txBody>
      </p:sp>
      <p:graphicFrame>
        <p:nvGraphicFramePr>
          <p:cNvPr id="27" name="Content Placeholder 3">
            <a:extLst>
              <a:ext uri="{FF2B5EF4-FFF2-40B4-BE49-F238E27FC236}">
                <a16:creationId xmlns:a16="http://schemas.microsoft.com/office/drawing/2014/main" id="{47C49B97-4B6F-F84C-8ABA-4419D3866E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660936"/>
              </p:ext>
            </p:extLst>
          </p:nvPr>
        </p:nvGraphicFramePr>
        <p:xfrm>
          <a:off x="7423312" y="2299660"/>
          <a:ext cx="3939632" cy="349616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23280">
                  <a:extLst>
                    <a:ext uri="{9D8B030D-6E8A-4147-A177-3AD203B41FA5}">
                      <a16:colId xmlns:a16="http://schemas.microsoft.com/office/drawing/2014/main" val="3632059438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3438530117"/>
                    </a:ext>
                  </a:extLst>
                </a:gridCol>
                <a:gridCol w="1072896">
                  <a:extLst>
                    <a:ext uri="{9D8B030D-6E8A-4147-A177-3AD203B41FA5}">
                      <a16:colId xmlns:a16="http://schemas.microsoft.com/office/drawing/2014/main" val="3231789259"/>
                    </a:ext>
                  </a:extLst>
                </a:gridCol>
                <a:gridCol w="707136">
                  <a:extLst>
                    <a:ext uri="{9D8B030D-6E8A-4147-A177-3AD203B41FA5}">
                      <a16:colId xmlns:a16="http://schemas.microsoft.com/office/drawing/2014/main" val="2512118764"/>
                    </a:ext>
                  </a:extLst>
                </a:gridCol>
              </a:tblGrid>
              <a:tr h="63383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Red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Blue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581032"/>
                  </a:ext>
                </a:extLst>
              </a:tr>
              <a:tr h="1165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Predicted Red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 Positive (TP)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 Positive (FP)</a:t>
                      </a:r>
                    </a:p>
                    <a:p>
                      <a:pPr algn="ctr"/>
                      <a:r>
                        <a:rPr lang="en-US" sz="1600" dirty="0"/>
                        <a:t> 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Pred</a:t>
                      </a:r>
                      <a:r>
                        <a:rPr lang="en-US" sz="1600" dirty="0"/>
                        <a:t> R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119493"/>
                  </a:ext>
                </a:extLst>
              </a:tr>
              <a:tr h="1165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Predicted Blue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False Negative (FN)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True Negative</a:t>
                      </a:r>
                    </a:p>
                    <a:p>
                      <a:pPr algn="ctr"/>
                      <a:r>
                        <a:rPr lang="en-US" sz="1600" dirty="0"/>
                        <a:t>(TN)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Pred</a:t>
                      </a:r>
                      <a:r>
                        <a:rPr lang="en-US" sz="1600" dirty="0"/>
                        <a:t> B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80422"/>
                  </a:ext>
                </a:extLst>
              </a:tr>
              <a:tr h="531454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R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Actual B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All</a:t>
                      </a:r>
                    </a:p>
                  </a:txBody>
                  <a:tcPr>
                    <a:solidFill>
                      <a:srgbClr val="BFBFBF">
                        <a:alpha val="1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126803"/>
                  </a:ext>
                </a:extLst>
              </a:tr>
            </a:tbl>
          </a:graphicData>
        </a:graphic>
      </p:graphicFrame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ED247C-8E1D-1146-AADB-D506427939FF}"/>
              </a:ext>
            </a:extLst>
          </p:cNvPr>
          <p:cNvCxnSpPr>
            <a:cxnSpLocks/>
          </p:cNvCxnSpPr>
          <p:nvPr/>
        </p:nvCxnSpPr>
        <p:spPr>
          <a:xfrm rot="10800000">
            <a:off x="865632" y="3048000"/>
            <a:ext cx="0" cy="225552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DF4CA2-CE96-2944-BE84-99D43EFE4014}"/>
              </a:ext>
            </a:extLst>
          </p:cNvPr>
          <p:cNvCxnSpPr>
            <a:cxnSpLocks/>
          </p:cNvCxnSpPr>
          <p:nvPr/>
        </p:nvCxnSpPr>
        <p:spPr>
          <a:xfrm rot="10800000" flipH="1">
            <a:off x="865632" y="5303520"/>
            <a:ext cx="248716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D2F3EE4-ACBF-6C41-8FC4-D1EB12E43997}"/>
              </a:ext>
            </a:extLst>
          </p:cNvPr>
          <p:cNvSpPr/>
          <p:nvPr/>
        </p:nvSpPr>
        <p:spPr>
          <a:xfrm rot="10800000">
            <a:off x="1292352" y="3333560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F858955-98DA-0D4D-874B-EB27F5F63E95}"/>
              </a:ext>
            </a:extLst>
          </p:cNvPr>
          <p:cNvSpPr/>
          <p:nvPr/>
        </p:nvSpPr>
        <p:spPr>
          <a:xfrm rot="10800000">
            <a:off x="1557528" y="3254312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8BC1965-8D05-5D49-8360-56BECD00099F}"/>
              </a:ext>
            </a:extLst>
          </p:cNvPr>
          <p:cNvSpPr/>
          <p:nvPr/>
        </p:nvSpPr>
        <p:spPr>
          <a:xfrm rot="10800000">
            <a:off x="1353312" y="3599561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54BAD04-CA7B-6441-A848-5382A146978C}"/>
              </a:ext>
            </a:extLst>
          </p:cNvPr>
          <p:cNvSpPr/>
          <p:nvPr/>
        </p:nvSpPr>
        <p:spPr>
          <a:xfrm rot="10800000">
            <a:off x="2273808" y="3599561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A219FA4-1EBC-1144-BA08-8853A1397F2B}"/>
              </a:ext>
            </a:extLst>
          </p:cNvPr>
          <p:cNvSpPr/>
          <p:nvPr/>
        </p:nvSpPr>
        <p:spPr>
          <a:xfrm rot="10800000">
            <a:off x="1557528" y="4451541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E2ADB0-70E3-CB47-A50A-FDD255F78541}"/>
              </a:ext>
            </a:extLst>
          </p:cNvPr>
          <p:cNvSpPr/>
          <p:nvPr/>
        </p:nvSpPr>
        <p:spPr>
          <a:xfrm rot="10800000">
            <a:off x="1652016" y="4689285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9590AC4-089E-4044-A557-D172966C562A}"/>
              </a:ext>
            </a:extLst>
          </p:cNvPr>
          <p:cNvSpPr/>
          <p:nvPr/>
        </p:nvSpPr>
        <p:spPr>
          <a:xfrm rot="10800000">
            <a:off x="1773936" y="4490340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029B2E2-9701-FF42-9A41-3CB0DFFEF3AE}"/>
              </a:ext>
            </a:extLst>
          </p:cNvPr>
          <p:cNvSpPr/>
          <p:nvPr/>
        </p:nvSpPr>
        <p:spPr>
          <a:xfrm rot="10800000">
            <a:off x="2505456" y="3482912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E54FFB9-D256-2649-A4DE-BF91FBD339AA}"/>
              </a:ext>
            </a:extLst>
          </p:cNvPr>
          <p:cNvSpPr/>
          <p:nvPr/>
        </p:nvSpPr>
        <p:spPr>
          <a:xfrm rot="10800000">
            <a:off x="2426208" y="4361561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6E68DFC-D207-6443-8213-37D10F667950}"/>
              </a:ext>
            </a:extLst>
          </p:cNvPr>
          <p:cNvSpPr/>
          <p:nvPr/>
        </p:nvSpPr>
        <p:spPr>
          <a:xfrm rot="10800000">
            <a:off x="2395728" y="4111752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E6E3D6D-1A36-614E-A7C4-7364F83CE376}"/>
              </a:ext>
            </a:extLst>
          </p:cNvPr>
          <p:cNvSpPr/>
          <p:nvPr/>
        </p:nvSpPr>
        <p:spPr>
          <a:xfrm rot="10800000">
            <a:off x="2670048" y="4385120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48F33A2-D8BA-CD49-8979-34E10DCBC43F}"/>
              </a:ext>
            </a:extLst>
          </p:cNvPr>
          <p:cNvSpPr/>
          <p:nvPr/>
        </p:nvSpPr>
        <p:spPr>
          <a:xfrm rot="10800000">
            <a:off x="2609088" y="418617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7C058B9-A956-3F43-A2B7-3397CE1EBA4E}"/>
              </a:ext>
            </a:extLst>
          </p:cNvPr>
          <p:cNvSpPr/>
          <p:nvPr/>
        </p:nvSpPr>
        <p:spPr>
          <a:xfrm rot="10800000">
            <a:off x="2511552" y="4565715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8ADDAB-7630-DC46-A6AF-38DC06E4021E}"/>
              </a:ext>
            </a:extLst>
          </p:cNvPr>
          <p:cNvSpPr/>
          <p:nvPr/>
        </p:nvSpPr>
        <p:spPr>
          <a:xfrm rot="10800000">
            <a:off x="2859025" y="4247833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559405E-F76A-1243-900F-04B4CD53CF41}"/>
              </a:ext>
            </a:extLst>
          </p:cNvPr>
          <p:cNvSpPr/>
          <p:nvPr/>
        </p:nvSpPr>
        <p:spPr>
          <a:xfrm rot="10800000">
            <a:off x="2700528" y="4047744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F2C6563-EF98-4C40-BC8D-2BD304D26BF2}"/>
              </a:ext>
            </a:extLst>
          </p:cNvPr>
          <p:cNvSpPr/>
          <p:nvPr/>
        </p:nvSpPr>
        <p:spPr>
          <a:xfrm rot="10800000">
            <a:off x="2810256" y="4580351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3F2981D-70C1-DE41-ACE2-5959656F7532}"/>
              </a:ext>
            </a:extLst>
          </p:cNvPr>
          <p:cNvSpPr/>
          <p:nvPr/>
        </p:nvSpPr>
        <p:spPr>
          <a:xfrm rot="10800000">
            <a:off x="2212848" y="4996403"/>
            <a:ext cx="121920" cy="128016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F32B160-F589-BF43-BBEE-26EAC85FF56A}"/>
              </a:ext>
            </a:extLst>
          </p:cNvPr>
          <p:cNvSpPr/>
          <p:nvPr/>
        </p:nvSpPr>
        <p:spPr>
          <a:xfrm rot="10800000">
            <a:off x="1069849" y="4616832"/>
            <a:ext cx="121920" cy="128016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C336DE8-BF4F-3E48-BAF2-23E181AD25A1}"/>
              </a:ext>
            </a:extLst>
          </p:cNvPr>
          <p:cNvCxnSpPr>
            <a:cxnSpLocks/>
          </p:cNvCxnSpPr>
          <p:nvPr/>
        </p:nvCxnSpPr>
        <p:spPr>
          <a:xfrm>
            <a:off x="1597444" y="2818447"/>
            <a:ext cx="1048218" cy="2333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F552A6B-CFE7-B848-993E-5B144E5CE171}"/>
              </a:ext>
            </a:extLst>
          </p:cNvPr>
          <p:cNvSpPr txBox="1"/>
          <p:nvPr/>
        </p:nvSpPr>
        <p:spPr>
          <a:xfrm>
            <a:off x="2212846" y="2987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C5D95-0114-844C-A221-C85ADDDA3660}"/>
              </a:ext>
            </a:extLst>
          </p:cNvPr>
          <p:cNvSpPr txBox="1"/>
          <p:nvPr/>
        </p:nvSpPr>
        <p:spPr>
          <a:xfrm>
            <a:off x="1266232" y="48361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A7FDA9A-1F48-D94D-AED3-8D82FDE51465}"/>
              </a:ext>
            </a:extLst>
          </p:cNvPr>
          <p:cNvSpPr txBox="1"/>
          <p:nvPr/>
        </p:nvSpPr>
        <p:spPr>
          <a:xfrm>
            <a:off x="722375" y="2486257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decision boundary</a:t>
            </a:r>
          </a:p>
        </p:txBody>
      </p:sp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27B17C39-099A-C24F-BAF8-9D9C6E082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858590"/>
              </p:ext>
            </p:extLst>
          </p:nvPr>
        </p:nvGraphicFramePr>
        <p:xfrm>
          <a:off x="4074367" y="1690688"/>
          <a:ext cx="2627378" cy="5120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13689">
                  <a:extLst>
                    <a:ext uri="{9D8B030D-6E8A-4147-A177-3AD203B41FA5}">
                      <a16:colId xmlns:a16="http://schemas.microsoft.com/office/drawing/2014/main" val="2084718858"/>
                    </a:ext>
                  </a:extLst>
                </a:gridCol>
                <a:gridCol w="1313689">
                  <a:extLst>
                    <a:ext uri="{9D8B030D-6E8A-4147-A177-3AD203B41FA5}">
                      <a16:colId xmlns:a16="http://schemas.microsoft.com/office/drawing/2014/main" val="3270233163"/>
                    </a:ext>
                  </a:extLst>
                </a:gridCol>
              </a:tblGrid>
              <a:tr h="205857">
                <a:tc>
                  <a:txBody>
                    <a:bodyPr/>
                    <a:lstStyle/>
                    <a:p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903869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799635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64014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693170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595841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22994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193899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659932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847631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55698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630975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167769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320537"/>
                  </a:ext>
                </a:extLst>
              </a:tr>
              <a:tr h="205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416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194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4975</TotalTime>
  <Words>2288</Words>
  <Application>Microsoft Macintosh PowerPoint</Application>
  <PresentationFormat>Widescreen</PresentationFormat>
  <Paragraphs>525</Paragraphs>
  <Slides>40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Courier New</vt:lpstr>
      <vt:lpstr>Office Theme</vt:lpstr>
      <vt:lpstr>Classification</vt:lpstr>
      <vt:lpstr>Regression vs Classification</vt:lpstr>
      <vt:lpstr>Classification is a multi-step process</vt:lpstr>
      <vt:lpstr>Split the data into independent training and test sets</vt:lpstr>
      <vt:lpstr>Applying the model on the training set</vt:lpstr>
      <vt:lpstr>Apply the model on the training set</vt:lpstr>
      <vt:lpstr>Apply model on test set</vt:lpstr>
      <vt:lpstr>Model Evaluation and Selection: Confusion matrix</vt:lpstr>
      <vt:lpstr>Model Evaluation and Selection: Confusion matrix</vt:lpstr>
      <vt:lpstr>Model Evaluation and Selection: Confusion matrix</vt:lpstr>
      <vt:lpstr>Model Evaluation and Selection: Accuracy, Error rate, Sensitivity and Specificity</vt:lpstr>
      <vt:lpstr>Model Evaluation and Selection: Precision, Recall and F-1 measures</vt:lpstr>
      <vt:lpstr>Bias vs Variance Trade-off</vt:lpstr>
      <vt:lpstr>There is no free lunch</vt:lpstr>
      <vt:lpstr>Ultimately, we are interested in the conditional probability</vt:lpstr>
      <vt:lpstr>Parametric models</vt:lpstr>
      <vt:lpstr>Non-parametric models</vt:lpstr>
      <vt:lpstr>Bayes’ Classifier, an unattainable gold standard for real data</vt:lpstr>
      <vt:lpstr>Why not linear regression?</vt:lpstr>
      <vt:lpstr>Why not linear regression?</vt:lpstr>
      <vt:lpstr>We could try linear regression for a binary task </vt:lpstr>
      <vt:lpstr>We can model the probability of Y given X, Pr(Y|X), using a linear model</vt:lpstr>
      <vt:lpstr>Logistic Regression</vt:lpstr>
      <vt:lpstr>Logistic Regression cont.</vt:lpstr>
      <vt:lpstr>Logistic Regression cont.</vt:lpstr>
      <vt:lpstr>Output of logistic regression</vt:lpstr>
      <vt:lpstr>Multiple Logistic Regression</vt:lpstr>
      <vt:lpstr>K-Nearest Neighbors (KNN)</vt:lpstr>
      <vt:lpstr>K-Nearest Neighbors (KNN)</vt:lpstr>
      <vt:lpstr>K-Nearest Neighbors (KNN)</vt:lpstr>
      <vt:lpstr>K-Nearest Neighbors (KNN)</vt:lpstr>
      <vt:lpstr>K-Nearest Neighbors (KNN)</vt:lpstr>
      <vt:lpstr>Which is parametric,  KNN or Logistic Regression? </vt:lpstr>
      <vt:lpstr>Linear Discriminant Analysis</vt:lpstr>
      <vt:lpstr>Linear Discriminant Analysis, P_k</vt:lpstr>
      <vt:lpstr>PowerPoint Presentation</vt:lpstr>
      <vt:lpstr>PowerPoint Presentation</vt:lpstr>
      <vt:lpstr>Linear Discriminant Analysis example </vt:lpstr>
      <vt:lpstr>LDA assumes many things</vt:lpstr>
      <vt:lpstr>Last things to consider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Microsoft Office User</dc:creator>
  <cp:lastModifiedBy>Microsoft Office User</cp:lastModifiedBy>
  <cp:revision>79</cp:revision>
  <dcterms:created xsi:type="dcterms:W3CDTF">2019-09-21T13:36:54Z</dcterms:created>
  <dcterms:modified xsi:type="dcterms:W3CDTF">2019-09-25T00:32:23Z</dcterms:modified>
</cp:coreProperties>
</file>